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theme/theme9.xml" ContentType="application/vnd.openxmlformats-officedocument.theme+xml"/>
  <Override PartName="/ppt/slideLayouts/slideLayout24.xml" ContentType="application/vnd.openxmlformats-officedocument.presentationml.slideLayout+xml"/>
  <Override PartName="/ppt/theme/theme10.xml" ContentType="application/vnd.openxmlformats-officedocument.theme+xml"/>
  <Override PartName="/ppt/slideLayouts/slideLayout25.xml" ContentType="application/vnd.openxmlformats-officedocument.presentationml.slideLayout+xml"/>
  <Override PartName="/ppt/theme/theme11.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2.xml" ContentType="application/vnd.openxmlformats-officedocument.theme+xml"/>
  <Override PartName="/ppt/slideLayouts/slideLayout29.xml" ContentType="application/vnd.openxmlformats-officedocument.presentationml.slideLayout+xml"/>
  <Override PartName="/ppt/theme/theme13.xml" ContentType="application/vnd.openxmlformats-officedocument.theme+xml"/>
  <Override PartName="/ppt/slideLayouts/slideLayout30.xml" ContentType="application/vnd.openxmlformats-officedocument.presentationml.slideLayout+xml"/>
  <Override PartName="/ppt/theme/theme14.xml" ContentType="application/vnd.openxmlformats-officedocument.theme+xml"/>
  <Override PartName="/ppt/slideLayouts/slideLayout31.xml" ContentType="application/vnd.openxmlformats-officedocument.presentationml.slideLayout+xml"/>
  <Override PartName="/ppt/theme/theme15.xml" ContentType="application/vnd.openxmlformats-officedocument.theme+xml"/>
  <Override PartName="/ppt/slideLayouts/slideLayout32.xml" ContentType="application/vnd.openxmlformats-officedocument.presentationml.slideLayout+xml"/>
  <Override PartName="/ppt/theme/theme16.xml" ContentType="application/vnd.openxmlformats-officedocument.theme+xml"/>
  <Override PartName="/ppt/slideLayouts/slideLayout33.xml" ContentType="application/vnd.openxmlformats-officedocument.presentationml.slideLayout+xml"/>
  <Override PartName="/ppt/theme/theme17.xml" ContentType="application/vnd.openxmlformats-officedocument.theme+xml"/>
  <Override PartName="/ppt/slideLayouts/slideLayout34.xml" ContentType="application/vnd.openxmlformats-officedocument.presentationml.slideLayout+xml"/>
  <Override PartName="/ppt/theme/theme18.xml" ContentType="application/vnd.openxmlformats-officedocument.theme+xml"/>
  <Override PartName="/ppt/slideLayouts/slideLayout35.xml" ContentType="application/vnd.openxmlformats-officedocument.presentationml.slideLayout+xml"/>
  <Override PartName="/ppt/theme/theme19.xml" ContentType="application/vnd.openxmlformats-officedocument.theme+xml"/>
  <Override PartName="/ppt/slideLayouts/slideLayout36.xml" ContentType="application/vnd.openxmlformats-officedocument.presentationml.slideLayout+xml"/>
  <Override PartName="/ppt/theme/theme20.xml" ContentType="application/vnd.openxmlformats-officedocument.theme+xml"/>
  <Override PartName="/ppt/slideLayouts/slideLayout37.xml" ContentType="application/vnd.openxmlformats-officedocument.presentationml.slideLayout+xml"/>
  <Override PartName="/ppt/theme/theme21.xml" ContentType="application/vnd.openxmlformats-officedocument.theme+xml"/>
  <Override PartName="/ppt/slideLayouts/slideLayout38.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76" r:id="rId3"/>
    <p:sldMasterId id="2147483678" r:id="rId4"/>
    <p:sldMasterId id="2147483680" r:id="rId5"/>
    <p:sldMasterId id="2147483684" r:id="rId6"/>
    <p:sldMasterId id="2147483687" r:id="rId7"/>
    <p:sldMasterId id="2147483689" r:id="rId8"/>
    <p:sldMasterId id="2147483691" r:id="rId9"/>
    <p:sldMasterId id="2147483693" r:id="rId10"/>
    <p:sldMasterId id="2147483695" r:id="rId11"/>
    <p:sldMasterId id="2147483697" r:id="rId12"/>
    <p:sldMasterId id="2147483699" r:id="rId13"/>
    <p:sldMasterId id="2147483701" r:id="rId14"/>
    <p:sldMasterId id="2147483703" r:id="rId15"/>
    <p:sldMasterId id="2147483705" r:id="rId16"/>
    <p:sldMasterId id="2147483707" r:id="rId17"/>
    <p:sldMasterId id="2147483709" r:id="rId18"/>
    <p:sldMasterId id="2147483711" r:id="rId19"/>
    <p:sldMasterId id="2147483713" r:id="rId20"/>
    <p:sldMasterId id="2147483715" r:id="rId21"/>
    <p:sldMasterId id="2147483717" r:id="rId22"/>
  </p:sldMasterIdLst>
  <p:notesMasterIdLst>
    <p:notesMasterId r:id="rId89"/>
  </p:notesMasterIdLst>
  <p:sldIdLst>
    <p:sldId id="256" r:id="rId23"/>
    <p:sldId id="469" r:id="rId24"/>
    <p:sldId id="506" r:id="rId25"/>
    <p:sldId id="507" r:id="rId26"/>
    <p:sldId id="510" r:id="rId27"/>
    <p:sldId id="509" r:id="rId28"/>
    <p:sldId id="511" r:id="rId29"/>
    <p:sldId id="508" r:id="rId30"/>
    <p:sldId id="471" r:id="rId31"/>
    <p:sldId id="472" r:id="rId32"/>
    <p:sldId id="473" r:id="rId33"/>
    <p:sldId id="474" r:id="rId34"/>
    <p:sldId id="475" r:id="rId35"/>
    <p:sldId id="480" r:id="rId36"/>
    <p:sldId id="499" r:id="rId37"/>
    <p:sldId id="518" r:id="rId38"/>
    <p:sldId id="519" r:id="rId39"/>
    <p:sldId id="520" r:id="rId40"/>
    <p:sldId id="484" r:id="rId41"/>
    <p:sldId id="485" r:id="rId42"/>
    <p:sldId id="521" r:id="rId43"/>
    <p:sldId id="517" r:id="rId44"/>
    <p:sldId id="522" r:id="rId45"/>
    <p:sldId id="516" r:id="rId46"/>
    <p:sldId id="515" r:id="rId47"/>
    <p:sldId id="513" r:id="rId48"/>
    <p:sldId id="512" r:id="rId49"/>
    <p:sldId id="514" r:id="rId50"/>
    <p:sldId id="523" r:id="rId51"/>
    <p:sldId id="524" r:id="rId52"/>
    <p:sldId id="525" r:id="rId53"/>
    <p:sldId id="526" r:id="rId54"/>
    <p:sldId id="527" r:id="rId55"/>
    <p:sldId id="528" r:id="rId56"/>
    <p:sldId id="529" r:id="rId57"/>
    <p:sldId id="530" r:id="rId58"/>
    <p:sldId id="531" r:id="rId59"/>
    <p:sldId id="532" r:id="rId60"/>
    <p:sldId id="533" r:id="rId61"/>
    <p:sldId id="534" r:id="rId62"/>
    <p:sldId id="535" r:id="rId63"/>
    <p:sldId id="536" r:id="rId64"/>
    <p:sldId id="537" r:id="rId65"/>
    <p:sldId id="538" r:id="rId66"/>
    <p:sldId id="539" r:id="rId67"/>
    <p:sldId id="540" r:id="rId68"/>
    <p:sldId id="541" r:id="rId69"/>
    <p:sldId id="542" r:id="rId70"/>
    <p:sldId id="543" r:id="rId71"/>
    <p:sldId id="544" r:id="rId72"/>
    <p:sldId id="545" r:id="rId73"/>
    <p:sldId id="546" r:id="rId74"/>
    <p:sldId id="547" r:id="rId75"/>
    <p:sldId id="548" r:id="rId76"/>
    <p:sldId id="549" r:id="rId77"/>
    <p:sldId id="550" r:id="rId78"/>
    <p:sldId id="551" r:id="rId79"/>
    <p:sldId id="552" r:id="rId80"/>
    <p:sldId id="553" r:id="rId81"/>
    <p:sldId id="554" r:id="rId82"/>
    <p:sldId id="555" r:id="rId83"/>
    <p:sldId id="556" r:id="rId84"/>
    <p:sldId id="557" r:id="rId85"/>
    <p:sldId id="558" r:id="rId86"/>
    <p:sldId id="559" r:id="rId87"/>
    <p:sldId id="560" r:id="rId8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7D0B"/>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2" autoAdjust="0"/>
    <p:restoredTop sz="94361" autoAdjust="0"/>
  </p:normalViewPr>
  <p:slideViewPr>
    <p:cSldViewPr showGuides="1">
      <p:cViewPr varScale="1">
        <p:scale>
          <a:sx n="73" d="100"/>
          <a:sy n="73" d="100"/>
        </p:scale>
        <p:origin x="1476" y="78"/>
      </p:cViewPr>
      <p:guideLst>
        <p:guide orient="horz" pos="2160"/>
        <p:guide pos="2880"/>
      </p:guideLst>
    </p:cSldViewPr>
  </p:slideViewPr>
  <p:outlineViewPr>
    <p:cViewPr>
      <p:scale>
        <a:sx n="33" d="100"/>
        <a:sy n="33" d="100"/>
      </p:scale>
      <p:origin x="0" y="-546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slide" Target="slides/slide41.xml"/><Relationship Id="rId68" Type="http://schemas.openxmlformats.org/officeDocument/2006/relationships/slide" Target="slides/slide46.xml"/><Relationship Id="rId76" Type="http://schemas.openxmlformats.org/officeDocument/2006/relationships/slide" Target="slides/slide54.xml"/><Relationship Id="rId84" Type="http://schemas.openxmlformats.org/officeDocument/2006/relationships/slide" Target="slides/slide62.xml"/><Relationship Id="rId89"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7.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slide" Target="slides/slide44.xml"/><Relationship Id="rId74" Type="http://schemas.openxmlformats.org/officeDocument/2006/relationships/slide" Target="slides/slide52.xml"/><Relationship Id="rId79" Type="http://schemas.openxmlformats.org/officeDocument/2006/relationships/slide" Target="slides/slide57.xml"/><Relationship Id="rId87" Type="http://schemas.openxmlformats.org/officeDocument/2006/relationships/slide" Target="slides/slide65.xml"/><Relationship Id="rId5" Type="http://schemas.openxmlformats.org/officeDocument/2006/relationships/slideMaster" Target="slideMasters/slideMaster5.xml"/><Relationship Id="rId61" Type="http://schemas.openxmlformats.org/officeDocument/2006/relationships/slide" Target="slides/slide39.xml"/><Relationship Id="rId82" Type="http://schemas.openxmlformats.org/officeDocument/2006/relationships/slide" Target="slides/slide60.xml"/><Relationship Id="rId90"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slide" Target="slides/slide55.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slide" Target="slides/slide58.xml"/><Relationship Id="rId85" Type="http://schemas.openxmlformats.org/officeDocument/2006/relationships/slide" Target="slides/slide63.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slide" Target="slides/slide61.xml"/><Relationship Id="rId88" Type="http://schemas.openxmlformats.org/officeDocument/2006/relationships/slide" Target="slides/slide66.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839047-B287-433F-8D78-A3563363DD81}" type="datetimeFigureOut">
              <a:rPr lang="en-US" smtClean="0"/>
              <a:t>2/1/2017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FBB588-93B9-4E0F-AD96-402FE69E875B}" type="slidenum">
              <a:rPr lang="en-US" smtClean="0"/>
              <a:t>‹#›</a:t>
            </a:fld>
            <a:endParaRPr lang="en-US"/>
          </a:p>
        </p:txBody>
      </p:sp>
    </p:spTree>
    <p:extLst>
      <p:ext uri="{BB962C8B-B14F-4D97-AF65-F5344CB8AC3E}">
        <p14:creationId xmlns:p14="http://schemas.microsoft.com/office/powerpoint/2010/main" val="2158142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FBB588-93B9-4E0F-AD96-402FE69E875B}" type="slidenum">
              <a:rPr lang="en-US" smtClean="0"/>
              <a:t>1</a:t>
            </a:fld>
            <a:endParaRPr lang="en-US"/>
          </a:p>
        </p:txBody>
      </p:sp>
    </p:spTree>
    <p:extLst>
      <p:ext uri="{BB962C8B-B14F-4D97-AF65-F5344CB8AC3E}">
        <p14:creationId xmlns:p14="http://schemas.microsoft.com/office/powerpoint/2010/main" val="3794865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F36C99-AEA1-4679-BE9F-B08B7936F4D6}"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4137870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F36C99-AEA1-4679-BE9F-B08B7936F4D6}"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008268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http://www.myfloridagreenbuilding.info/</a:t>
            </a:r>
            <a:endParaRPr lang="en-US" dirty="0"/>
          </a:p>
        </p:txBody>
      </p:sp>
      <p:sp>
        <p:nvSpPr>
          <p:cNvPr id="4" name="Slide Number Placeholder 3"/>
          <p:cNvSpPr>
            <a:spLocks noGrp="1"/>
          </p:cNvSpPr>
          <p:nvPr>
            <p:ph type="sldNum" sz="quarter" idx="10"/>
          </p:nvPr>
        </p:nvSpPr>
        <p:spPr/>
        <p:txBody>
          <a:bodyPr/>
          <a:lstStyle/>
          <a:p>
            <a:fld id="{35F36C99-AEA1-4679-BE9F-B08B7936F4D6}"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008268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F36C99-AEA1-4679-BE9F-B08B7936F4D6}"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4137870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Smart growth diagram</a:t>
            </a:r>
            <a:r>
              <a:rPr lang="en-US" smtClean="0"/>
              <a:t>:  http://www.sherwoodinstitute.org/smart-growth-and-ahwahnee-principles/ </a:t>
            </a:r>
            <a:endParaRPr lang="en-US" dirty="0"/>
          </a:p>
        </p:txBody>
      </p:sp>
      <p:sp>
        <p:nvSpPr>
          <p:cNvPr id="4" name="Slide Number Placeholder 3"/>
          <p:cNvSpPr>
            <a:spLocks noGrp="1"/>
          </p:cNvSpPr>
          <p:nvPr>
            <p:ph type="sldNum" sz="quarter" idx="10"/>
          </p:nvPr>
        </p:nvSpPr>
        <p:spPr/>
        <p:txBody>
          <a:bodyPr/>
          <a:lstStyle/>
          <a:p>
            <a:fld id="{35F36C99-AEA1-4679-BE9F-B08B7936F4D6}"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933147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F36C99-AEA1-4679-BE9F-B08B7936F4D6}"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973643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4852" indent="-282635">
              <a:defRPr>
                <a:solidFill>
                  <a:schemeClr val="tx1"/>
                </a:solidFill>
                <a:latin typeface="Arial" pitchFamily="34" charset="0"/>
              </a:defRPr>
            </a:lvl2pPr>
            <a:lvl3pPr marL="1130541" indent="-226108">
              <a:defRPr>
                <a:solidFill>
                  <a:schemeClr val="tx1"/>
                </a:solidFill>
                <a:latin typeface="Arial" pitchFamily="34" charset="0"/>
              </a:defRPr>
            </a:lvl3pPr>
            <a:lvl4pPr marL="1582758" indent="-226108">
              <a:defRPr>
                <a:solidFill>
                  <a:schemeClr val="tx1"/>
                </a:solidFill>
                <a:latin typeface="Arial" pitchFamily="34" charset="0"/>
              </a:defRPr>
            </a:lvl4pPr>
            <a:lvl5pPr marL="2034974" indent="-226108">
              <a:defRPr>
                <a:solidFill>
                  <a:schemeClr val="tx1"/>
                </a:solidFill>
                <a:latin typeface="Arial" pitchFamily="34" charset="0"/>
              </a:defRPr>
            </a:lvl5pPr>
            <a:lvl6pPr marL="2487191" indent="-226108" eaLnBrk="0" fontAlgn="base" hangingPunct="0">
              <a:spcBef>
                <a:spcPct val="0"/>
              </a:spcBef>
              <a:spcAft>
                <a:spcPct val="0"/>
              </a:spcAft>
              <a:defRPr>
                <a:solidFill>
                  <a:schemeClr val="tx1"/>
                </a:solidFill>
                <a:latin typeface="Arial" pitchFamily="34" charset="0"/>
              </a:defRPr>
            </a:lvl6pPr>
            <a:lvl7pPr marL="2939407" indent="-226108" eaLnBrk="0" fontAlgn="base" hangingPunct="0">
              <a:spcBef>
                <a:spcPct val="0"/>
              </a:spcBef>
              <a:spcAft>
                <a:spcPct val="0"/>
              </a:spcAft>
              <a:defRPr>
                <a:solidFill>
                  <a:schemeClr val="tx1"/>
                </a:solidFill>
                <a:latin typeface="Arial" pitchFamily="34" charset="0"/>
              </a:defRPr>
            </a:lvl7pPr>
            <a:lvl8pPr marL="3391624" indent="-226108" eaLnBrk="0" fontAlgn="base" hangingPunct="0">
              <a:spcBef>
                <a:spcPct val="0"/>
              </a:spcBef>
              <a:spcAft>
                <a:spcPct val="0"/>
              </a:spcAft>
              <a:defRPr>
                <a:solidFill>
                  <a:schemeClr val="tx1"/>
                </a:solidFill>
                <a:latin typeface="Arial" pitchFamily="34" charset="0"/>
              </a:defRPr>
            </a:lvl8pPr>
            <a:lvl9pPr marL="3843840" indent="-226108" eaLnBrk="0" fontAlgn="base" hangingPunct="0">
              <a:spcBef>
                <a:spcPct val="0"/>
              </a:spcBef>
              <a:spcAft>
                <a:spcPct val="0"/>
              </a:spcAft>
              <a:defRPr>
                <a:solidFill>
                  <a:schemeClr val="tx1"/>
                </a:solidFill>
                <a:latin typeface="Arial" pitchFamily="34" charset="0"/>
              </a:defRPr>
            </a:lvl9pPr>
          </a:lstStyle>
          <a:p>
            <a:fld id="{FF38EEAA-D8EB-4051-A50A-086C8BC4D4CC}" type="slidenum">
              <a:rPr lang="en-US" altLang="en-US">
                <a:solidFill>
                  <a:prstClr val="black"/>
                </a:solidFill>
              </a:rPr>
              <a:pPr/>
              <a:t>66</a:t>
            </a:fld>
            <a:endParaRPr lang="en-US" altLang="en-US">
              <a:solidFill>
                <a:prstClr val="black"/>
              </a:solidFill>
            </a:endParaRPr>
          </a:p>
        </p:txBody>
      </p:sp>
    </p:spTree>
    <p:extLst>
      <p:ext uri="{BB962C8B-B14F-4D97-AF65-F5344CB8AC3E}">
        <p14:creationId xmlns:p14="http://schemas.microsoft.com/office/powerpoint/2010/main" val="796077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our region, focus is on fine particles, ozone, and toxics</a:t>
            </a:r>
            <a:endParaRPr lang="en-US" dirty="0"/>
          </a:p>
        </p:txBody>
      </p:sp>
      <p:sp>
        <p:nvSpPr>
          <p:cNvPr id="4" name="Slide Number Placeholder 3"/>
          <p:cNvSpPr>
            <a:spLocks noGrp="1"/>
          </p:cNvSpPr>
          <p:nvPr>
            <p:ph type="sldNum" sz="quarter" idx="10"/>
          </p:nvPr>
        </p:nvSpPr>
        <p:spPr/>
        <p:txBody>
          <a:bodyPr/>
          <a:lstStyle/>
          <a:p>
            <a:fld id="{11A76058-E360-4D2F-BF6A-DC624F5FBFBF}"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340743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Roads</a:t>
            </a:r>
            <a:r>
              <a:rPr lang="en-US" baseline="0" dirty="0" smtClean="0"/>
              <a:t> a big source, and pollution drops with distance, but…</a:t>
            </a:r>
            <a:endParaRPr lang="en-US" dirty="0"/>
          </a:p>
        </p:txBody>
      </p:sp>
      <p:sp>
        <p:nvSpPr>
          <p:cNvPr id="4" name="Header Placeholder 3"/>
          <p:cNvSpPr>
            <a:spLocks noGrp="1"/>
          </p:cNvSpPr>
          <p:nvPr>
            <p:ph type="hdr" sz="quarter" idx="10"/>
          </p:nvPr>
        </p:nvSpPr>
        <p:spPr/>
        <p:txBody>
          <a:bodyPr/>
          <a:lstStyle/>
          <a:p>
            <a:pPr>
              <a:defRPr/>
            </a:pPr>
            <a:r>
              <a:rPr lang="en-US" smtClean="0">
                <a:solidFill>
                  <a:prstClr val="black"/>
                </a:solidFill>
              </a:rPr>
              <a:t>Presentation Title    Presenter's Name</a:t>
            </a:r>
            <a:endParaRPr lang="en-US">
              <a:solidFill>
                <a:prstClr val="black"/>
              </a:solidFill>
            </a:endParaRPr>
          </a:p>
        </p:txBody>
      </p:sp>
      <p:sp>
        <p:nvSpPr>
          <p:cNvPr id="5" name="Date Placeholder 4"/>
          <p:cNvSpPr>
            <a:spLocks noGrp="1"/>
          </p:cNvSpPr>
          <p:nvPr>
            <p:ph type="dt" idx="11"/>
          </p:nvPr>
        </p:nvSpPr>
        <p:spPr/>
        <p:txBody>
          <a:bodyPr/>
          <a:lstStyle/>
          <a:p>
            <a:pPr>
              <a:defRPr/>
            </a:pPr>
            <a:fld id="{8CD9D671-B0D9-4C79-ADC4-ED991D90F636}" type="datetime1">
              <a:rPr lang="en-US" smtClean="0">
                <a:solidFill>
                  <a:prstClr val="black"/>
                </a:solidFill>
              </a:rPr>
              <a:pPr>
                <a:defRPr/>
              </a:pPr>
              <a:t>2/1/2017</a:t>
            </a:fld>
            <a:endParaRPr lang="en-US">
              <a:solidFill>
                <a:prstClr val="black"/>
              </a:solidFill>
            </a:endParaRPr>
          </a:p>
        </p:txBody>
      </p:sp>
      <p:sp>
        <p:nvSpPr>
          <p:cNvPr id="6" name="Footer Placeholder 5"/>
          <p:cNvSpPr>
            <a:spLocks noGrp="1"/>
          </p:cNvSpPr>
          <p:nvPr>
            <p:ph type="ftr" sz="quarter" idx="12"/>
          </p:nvPr>
        </p:nvSpPr>
        <p:spPr/>
        <p:txBody>
          <a:bodyPr/>
          <a:lstStyle/>
          <a:p>
            <a:pPr>
              <a:defRPr/>
            </a:pPr>
            <a:r>
              <a:rPr lang="en-US" smtClean="0">
                <a:solidFill>
                  <a:prstClr val="black"/>
                </a:solidFill>
              </a:rPr>
              <a:t>(c) 2002 Puget Sound Clean Air Agency</a:t>
            </a:r>
            <a:endParaRPr lang="en-US">
              <a:solidFill>
                <a:prstClr val="black"/>
              </a:solidFill>
            </a:endParaRPr>
          </a:p>
        </p:txBody>
      </p:sp>
      <p:sp>
        <p:nvSpPr>
          <p:cNvPr id="7" name="Slide Number Placeholder 6"/>
          <p:cNvSpPr>
            <a:spLocks noGrp="1"/>
          </p:cNvSpPr>
          <p:nvPr>
            <p:ph type="sldNum" sz="quarter" idx="13"/>
          </p:nvPr>
        </p:nvSpPr>
        <p:spPr/>
        <p:txBody>
          <a:bodyPr/>
          <a:lstStyle/>
          <a:p>
            <a:pPr>
              <a:defRPr/>
            </a:pPr>
            <a:fld id="{605B7BE0-3C34-4493-ACCA-991947E0EBE1}"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2327265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25EC26-A31E-4955-8F4C-B08832BD5DA9}"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489110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25EC26-A31E-4955-8F4C-B08832BD5DA9}"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489110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Everett</a:t>
            </a:r>
            <a:r>
              <a:rPr lang="en-US" baseline="0" dirty="0" smtClean="0"/>
              <a:t> and Tacoma are similar to King County</a:t>
            </a:r>
          </a:p>
          <a:p>
            <a:endParaRPr lang="en-US" baseline="0" dirty="0" smtClean="0"/>
          </a:p>
          <a:p>
            <a:r>
              <a:rPr lang="en-US" baseline="0" dirty="0" smtClean="0"/>
              <a:t>Transportation</a:t>
            </a:r>
          </a:p>
          <a:p>
            <a:r>
              <a:rPr lang="en-US" dirty="0" smtClean="0"/>
              <a:t>Federal standards for vehicle efficiency (e.g. CAFE, heavy duty diesel) reduces fuel usage and emissions</a:t>
            </a:r>
          </a:p>
          <a:p>
            <a:r>
              <a:rPr lang="en-US" dirty="0" smtClean="0"/>
              <a:t>vehicle electrification: for hydro power (e.g. Seattle City Light) is near-zero pollution, for others, reduces carbon, total pollution, and near-road exposures</a:t>
            </a:r>
          </a:p>
          <a:p>
            <a:r>
              <a:rPr lang="en-US" dirty="0" smtClean="0"/>
              <a:t>public transit: reduce gas usage</a:t>
            </a:r>
          </a:p>
          <a:p>
            <a:endParaRPr lang="en-US" baseline="0" dirty="0" smtClean="0"/>
          </a:p>
          <a:p>
            <a:r>
              <a:rPr lang="en-US" dirty="0" smtClean="0"/>
              <a:t>Weatherization and insulation initiatives reduce heating demand for all fuels/sources, and also reduces wood burning need and particle pollution</a:t>
            </a:r>
          </a:p>
          <a:p>
            <a:r>
              <a:rPr lang="en-US" dirty="0" smtClean="0"/>
              <a:t>High efficiency gas furnaces and heat pumps make these choices more appealing/affordable = less burning</a:t>
            </a:r>
          </a:p>
          <a:p>
            <a:endParaRPr lang="en-US" dirty="0" smtClean="0"/>
          </a:p>
          <a:p>
            <a:endParaRPr lang="en-US" baseline="0" dirty="0" smtClean="0"/>
          </a:p>
          <a:p>
            <a:r>
              <a:rPr lang="en-US" dirty="0" smtClean="0"/>
              <a:t>bio(renewable) jet fuel may reduce aircraft emissions</a:t>
            </a:r>
          </a:p>
          <a:p>
            <a:r>
              <a:rPr lang="en-US" dirty="0" smtClean="0"/>
              <a:t>solar, wind, &amp; nuclear electrical generation reduce air emissions</a:t>
            </a:r>
          </a:p>
          <a:p>
            <a:r>
              <a:rPr lang="en-US" dirty="0" smtClean="0"/>
              <a:t>zoning/planning improvements reduce congestion, enable public transit, reduce VMT and emissions</a:t>
            </a:r>
          </a:p>
          <a:p>
            <a:endParaRPr lang="en-US" baseline="0" dirty="0" smtClean="0"/>
          </a:p>
          <a:p>
            <a:pPr marL="0" indent="0">
              <a:buNone/>
            </a:pPr>
            <a:r>
              <a:rPr lang="en-US" dirty="0" smtClean="0"/>
              <a:t>Clean Air Rule:</a:t>
            </a:r>
          </a:p>
          <a:p>
            <a:r>
              <a:rPr lang="en-US" dirty="0" smtClean="0"/>
              <a:t>mandated slow stepping down of emissions of largest sources</a:t>
            </a:r>
          </a:p>
          <a:p>
            <a:r>
              <a:rPr lang="en-US" dirty="0" smtClean="0"/>
              <a:t>spurs improvements in efficiency =&gt; reduces fuel use =&gt; almost always reduces all pollutants</a:t>
            </a:r>
          </a:p>
          <a:p>
            <a:pPr marL="0" indent="0">
              <a:buNone/>
            </a:pPr>
            <a:r>
              <a:rPr lang="en-US" dirty="0" smtClean="0"/>
              <a:t>Renewable Portfolio Standard:</a:t>
            </a:r>
          </a:p>
          <a:p>
            <a:r>
              <a:rPr lang="en-US" dirty="0" smtClean="0"/>
              <a:t>mandated reduction in carbon intensity of electrical generation</a:t>
            </a:r>
          </a:p>
          <a:p>
            <a:r>
              <a:rPr lang="en-US" dirty="0" smtClean="0"/>
              <a:t>reduces use of coal and natural gas generation =&gt; incentivizes non-polluting </a:t>
            </a:r>
            <a:r>
              <a:rPr lang="en-US" dirty="0" err="1" smtClean="0"/>
              <a:t>electricy</a:t>
            </a:r>
            <a:r>
              <a:rPr lang="en-US" dirty="0" smtClean="0"/>
              <a:t> generation</a:t>
            </a:r>
          </a:p>
          <a:p>
            <a:endParaRPr lang="en-US" baseline="0" dirty="0" smtClean="0"/>
          </a:p>
        </p:txBody>
      </p:sp>
      <p:sp>
        <p:nvSpPr>
          <p:cNvPr id="4" name="Slide Number Placeholder 3"/>
          <p:cNvSpPr>
            <a:spLocks noGrp="1"/>
          </p:cNvSpPr>
          <p:nvPr>
            <p:ph type="sldNum" sz="quarter" idx="10"/>
          </p:nvPr>
        </p:nvSpPr>
        <p:spPr/>
        <p:txBody>
          <a:bodyPr/>
          <a:lstStyle/>
          <a:p>
            <a:fld id="{67873BF2-4A21-4781-A6E2-A904E1D3D2D8}"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142069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Overall, the steps we need to take to address climate change—both mitigation and adaptation—offer great promise for health and well-being.  Addressing climate change is an enormous public health opportunity.  This is a good news story.  </a:t>
            </a:r>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4852" indent="-282635">
              <a:defRPr>
                <a:solidFill>
                  <a:schemeClr val="tx1"/>
                </a:solidFill>
                <a:latin typeface="Arial" pitchFamily="34" charset="0"/>
              </a:defRPr>
            </a:lvl2pPr>
            <a:lvl3pPr marL="1130541" indent="-226108">
              <a:defRPr>
                <a:solidFill>
                  <a:schemeClr val="tx1"/>
                </a:solidFill>
                <a:latin typeface="Arial" pitchFamily="34" charset="0"/>
              </a:defRPr>
            </a:lvl3pPr>
            <a:lvl4pPr marL="1582758" indent="-226108">
              <a:defRPr>
                <a:solidFill>
                  <a:schemeClr val="tx1"/>
                </a:solidFill>
                <a:latin typeface="Arial" pitchFamily="34" charset="0"/>
              </a:defRPr>
            </a:lvl4pPr>
            <a:lvl5pPr marL="2034974" indent="-226108">
              <a:defRPr>
                <a:solidFill>
                  <a:schemeClr val="tx1"/>
                </a:solidFill>
                <a:latin typeface="Arial" pitchFamily="34" charset="0"/>
              </a:defRPr>
            </a:lvl5pPr>
            <a:lvl6pPr marL="2487191" indent="-226108" eaLnBrk="0" fontAlgn="base" hangingPunct="0">
              <a:spcBef>
                <a:spcPct val="0"/>
              </a:spcBef>
              <a:spcAft>
                <a:spcPct val="0"/>
              </a:spcAft>
              <a:defRPr>
                <a:solidFill>
                  <a:schemeClr val="tx1"/>
                </a:solidFill>
                <a:latin typeface="Arial" pitchFamily="34" charset="0"/>
              </a:defRPr>
            </a:lvl6pPr>
            <a:lvl7pPr marL="2939407" indent="-226108" eaLnBrk="0" fontAlgn="base" hangingPunct="0">
              <a:spcBef>
                <a:spcPct val="0"/>
              </a:spcBef>
              <a:spcAft>
                <a:spcPct val="0"/>
              </a:spcAft>
              <a:defRPr>
                <a:solidFill>
                  <a:schemeClr val="tx1"/>
                </a:solidFill>
                <a:latin typeface="Arial" pitchFamily="34" charset="0"/>
              </a:defRPr>
            </a:lvl7pPr>
            <a:lvl8pPr marL="3391624" indent="-226108" eaLnBrk="0" fontAlgn="base" hangingPunct="0">
              <a:spcBef>
                <a:spcPct val="0"/>
              </a:spcBef>
              <a:spcAft>
                <a:spcPct val="0"/>
              </a:spcAft>
              <a:defRPr>
                <a:solidFill>
                  <a:schemeClr val="tx1"/>
                </a:solidFill>
                <a:latin typeface="Arial" pitchFamily="34" charset="0"/>
              </a:defRPr>
            </a:lvl8pPr>
            <a:lvl9pPr marL="3843840" indent="-226108" eaLnBrk="0" fontAlgn="base" hangingPunct="0">
              <a:spcBef>
                <a:spcPct val="0"/>
              </a:spcBef>
              <a:spcAft>
                <a:spcPct val="0"/>
              </a:spcAft>
              <a:defRPr>
                <a:solidFill>
                  <a:schemeClr val="tx1"/>
                </a:solidFill>
                <a:latin typeface="Arial" pitchFamily="34" charset="0"/>
              </a:defRPr>
            </a:lvl9pPr>
          </a:lstStyle>
          <a:p>
            <a:fld id="{C6C70672-DA2B-4BAA-A541-961CAA32550C}" type="slidenum">
              <a:rPr lang="en-US" altLang="en-US">
                <a:solidFill>
                  <a:prstClr val="black"/>
                </a:solidFill>
              </a:rPr>
              <a:pPr/>
              <a:t>49</a:t>
            </a:fld>
            <a:endParaRPr lang="en-US" altLang="en-US">
              <a:solidFill>
                <a:prstClr val="black"/>
              </a:solidFill>
            </a:endParaRPr>
          </a:p>
        </p:txBody>
      </p:sp>
    </p:spTree>
    <p:extLst>
      <p:ext uri="{BB962C8B-B14F-4D97-AF65-F5344CB8AC3E}">
        <p14:creationId xmlns:p14="http://schemas.microsoft.com/office/powerpoint/2010/main" val="603661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F36C99-AEA1-4679-BE9F-B08B7936F4D6}"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4137870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F36C99-AEA1-4679-BE9F-B08B7936F4D6}"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41378700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6577873" y="6588062"/>
            <a:ext cx="2566127" cy="108664"/>
          </a:xfrm>
          <a:prstGeom prst="rect">
            <a:avLst/>
          </a:prstGeom>
          <a:solidFill>
            <a:srgbClr val="D7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465" y="0"/>
            <a:ext cx="9144000" cy="3931574"/>
          </a:xfrm>
          <a:prstGeom prst="rect">
            <a:avLst/>
          </a:prstGeom>
          <a:solidFill>
            <a:srgbClr val="3927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63135" y="447885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677335" y="377229"/>
            <a:ext cx="7772400" cy="3177117"/>
          </a:xfrm>
          <a:ln w="57150" cmpd="thinThick">
            <a:noFill/>
          </a:ln>
        </p:spPr>
        <p:txBody>
          <a:bodyPr/>
          <a:lstStyle>
            <a:lvl1pPr>
              <a:defRPr>
                <a:solidFill>
                  <a:srgbClr val="D8D9DA"/>
                </a:solidFill>
              </a:defRPr>
            </a:lvl1pPr>
          </a:lstStyle>
          <a:p>
            <a:r>
              <a:rPr lang="en-US" smtClean="0"/>
              <a:t>Click to edit Master title style</a:t>
            </a:r>
            <a:endParaRPr lang="en-US" dirty="0"/>
          </a:p>
        </p:txBody>
      </p:sp>
      <p:pic>
        <p:nvPicPr>
          <p:cNvPr id="11" name="Picture 10" descr="UW.Wordmark_ctr_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4735" y="6521892"/>
            <a:ext cx="3657600" cy="241005"/>
          </a:xfrm>
          <a:prstGeom prst="rect">
            <a:avLst/>
          </a:prstGeom>
        </p:spPr>
      </p:pic>
      <p:sp>
        <p:nvSpPr>
          <p:cNvPr id="14" name="Rectangle 13"/>
          <p:cNvSpPr/>
          <p:nvPr/>
        </p:nvSpPr>
        <p:spPr>
          <a:xfrm>
            <a:off x="0" y="6588062"/>
            <a:ext cx="2566127" cy="108664"/>
          </a:xfrm>
          <a:prstGeom prst="rect">
            <a:avLst/>
          </a:prstGeom>
          <a:solidFill>
            <a:srgbClr val="D7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598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solidFill>
            <a:srgbClr val="39275B"/>
          </a:solidFill>
          <a:ln>
            <a:solidFill>
              <a:srgbClr val="39275B"/>
            </a:solidFill>
          </a:ln>
        </p:spPr>
        <p:txBody>
          <a:bodyPr anchor="b"/>
          <a:lstStyle>
            <a:lvl1pPr algn="l">
              <a:defRPr sz="2000" b="1">
                <a:solidFill>
                  <a:srgbClr val="E8D3A2"/>
                </a:solidFill>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285750" indent="-285750">
              <a:buClr>
                <a:srgbClr val="39275B"/>
              </a:buClr>
              <a:buFont typeface="Arial"/>
              <a:buChar char="•"/>
              <a:defRPr sz="1400">
                <a:solidFill>
                  <a:srgbClr val="39275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Rectangle 7"/>
          <p:cNvSpPr/>
          <p:nvPr/>
        </p:nvSpPr>
        <p:spPr>
          <a:xfrm>
            <a:off x="0" y="6459144"/>
            <a:ext cx="9144000" cy="398856"/>
          </a:xfrm>
          <a:prstGeom prst="rect">
            <a:avLst/>
          </a:prstGeom>
          <a:solidFill>
            <a:srgbClr val="3927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patch-gol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1797" y="5978968"/>
            <a:ext cx="927867" cy="879032"/>
          </a:xfrm>
          <a:prstGeom prst="rect">
            <a:avLst/>
          </a:prstGeom>
        </p:spPr>
      </p:pic>
    </p:spTree>
    <p:extLst>
      <p:ext uri="{BB962C8B-B14F-4D97-AF65-F5344CB8AC3E}">
        <p14:creationId xmlns:p14="http://schemas.microsoft.com/office/powerpoint/2010/main" val="1293100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Rectangle 2"/>
          <p:cNvSpPr/>
          <p:nvPr/>
        </p:nvSpPr>
        <p:spPr>
          <a:xfrm>
            <a:off x="-8465" y="84668"/>
            <a:ext cx="9144000" cy="398856"/>
          </a:xfrm>
          <a:prstGeom prst="rect">
            <a:avLst/>
          </a:prstGeom>
          <a:solidFill>
            <a:srgbClr val="D7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8465" y="0"/>
            <a:ext cx="9144000" cy="398856"/>
          </a:xfrm>
          <a:prstGeom prst="rect">
            <a:avLst/>
          </a:prstGeom>
          <a:solidFill>
            <a:srgbClr val="3927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5777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endParaRPr lang="en-US"/>
          </a:p>
        </p:txBody>
      </p:sp>
      <p:sp>
        <p:nvSpPr>
          <p:cNvPr id="7"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endParaRPr lang="en-US"/>
          </a:p>
        </p:txBody>
      </p:sp>
      <p:sp>
        <p:nvSpPr>
          <p:cNvPr id="8"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F22FEE22-BEE9-E849-8CB9-D74BAFC27922}" type="slidenum">
              <a:rPr lang="en-US"/>
              <a:pPr/>
              <a:t>‹#›</a:t>
            </a:fld>
            <a:endParaRPr lang="en-US"/>
          </a:p>
        </p:txBody>
      </p:sp>
    </p:spTree>
    <p:extLst>
      <p:ext uri="{BB962C8B-B14F-4D97-AF65-F5344CB8AC3E}">
        <p14:creationId xmlns:p14="http://schemas.microsoft.com/office/powerpoint/2010/main" val="1817520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0E46CA-F9CB-4D14-874F-45A0C085C881}" type="datetimeFigureOut">
              <a:rPr lang="en-US" smtClean="0">
                <a:solidFill>
                  <a:prstClr val="black">
                    <a:tint val="75000"/>
                  </a:prstClr>
                </a:solidFill>
              </a:rPr>
              <a:pPr/>
              <a:t>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77116F-3259-481C-9F14-B3F21C7FE9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7601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0E46CA-F9CB-4D14-874F-45A0C085C881}" type="datetimeFigureOut">
              <a:rPr lang="en-US" smtClean="0">
                <a:solidFill>
                  <a:prstClr val="black">
                    <a:tint val="75000"/>
                  </a:prstClr>
                </a:solidFill>
              </a:rPr>
              <a:pPr/>
              <a:t>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77116F-3259-481C-9F14-B3F21C7FE9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031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0E46CA-F9CB-4D14-874F-45A0C085C881}" type="datetimeFigureOut">
              <a:rPr lang="en-US" smtClean="0">
                <a:solidFill>
                  <a:prstClr val="black">
                    <a:tint val="75000"/>
                  </a:prstClr>
                </a:solidFill>
              </a:rPr>
              <a:pPr/>
              <a:t>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77116F-3259-481C-9F14-B3F21C7FE9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816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31800"/>
            <a:ext cx="7124700" cy="8413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314450"/>
            <a:ext cx="4495800" cy="5235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4450"/>
            <a:ext cx="4495800" cy="5235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r>
              <a:rPr lang="en-US"/>
              <a:t>Presentation Title    Presenter's Name</a:t>
            </a:r>
          </a:p>
        </p:txBody>
      </p:sp>
    </p:spTree>
    <p:extLst>
      <p:ext uri="{BB962C8B-B14F-4D97-AF65-F5344CB8AC3E}">
        <p14:creationId xmlns:p14="http://schemas.microsoft.com/office/powerpoint/2010/main" val="48343258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314450"/>
            <a:ext cx="4495800" cy="5235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4450"/>
            <a:ext cx="4495800" cy="5235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400602197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339909704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25646585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p:nvSpPr>
        <p:spPr>
          <a:xfrm>
            <a:off x="0" y="6459144"/>
            <a:ext cx="9144000" cy="398856"/>
          </a:xfrm>
          <a:prstGeom prst="rect">
            <a:avLst/>
          </a:prstGeom>
          <a:solidFill>
            <a:srgbClr val="3927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patch-gol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1797" y="5978968"/>
            <a:ext cx="927867" cy="879032"/>
          </a:xfrm>
          <a:prstGeom prst="rect">
            <a:avLst/>
          </a:prstGeom>
        </p:spPr>
      </p:pic>
      <p:sp>
        <p:nvSpPr>
          <p:cNvPr id="9" name="Rectangle 8"/>
          <p:cNvSpPr/>
          <p:nvPr/>
        </p:nvSpPr>
        <p:spPr>
          <a:xfrm>
            <a:off x="-8465" y="84668"/>
            <a:ext cx="9144000" cy="398856"/>
          </a:xfrm>
          <a:prstGeom prst="rect">
            <a:avLst/>
          </a:prstGeom>
          <a:solidFill>
            <a:srgbClr val="D7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8465" y="0"/>
            <a:ext cx="9144000" cy="398856"/>
          </a:xfrm>
          <a:prstGeom prst="rect">
            <a:avLst/>
          </a:prstGeom>
          <a:solidFill>
            <a:srgbClr val="3927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739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0E46CA-F9CB-4D14-874F-45A0C085C881}" type="datetimeFigureOut">
              <a:rPr lang="en-US" smtClean="0">
                <a:solidFill>
                  <a:prstClr val="black">
                    <a:tint val="75000"/>
                  </a:prstClr>
                </a:solidFill>
              </a:rPr>
              <a:pPr/>
              <a:t>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77116F-3259-481C-9F14-B3F21C7FE9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834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0E46CA-F9CB-4D14-874F-45A0C085C881}" type="datetimeFigureOut">
              <a:rPr lang="en-US" smtClean="0">
                <a:solidFill>
                  <a:prstClr val="black">
                    <a:tint val="75000"/>
                  </a:prstClr>
                </a:solidFill>
              </a:rPr>
              <a:pPr/>
              <a:t>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77116F-3259-481C-9F14-B3F21C7FE9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228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4388"/>
            <a:ext cx="7239000" cy="1062412"/>
          </a:xfrm>
        </p:spPr>
        <p:txBody>
          <a:bodyPr vert="horz" lIns="0" tIns="91440" rIns="182880" bIns="0" rtlCol="0" anchor="ctr" anchorCtr="0">
            <a:normAutofit fontScale="97500" lnSpcReduction="10000"/>
          </a:bodyPr>
          <a:lstStyle>
            <a:lvl1pPr>
              <a:defRPr lang="en-US" sz="3600" dirty="0">
                <a:solidFill>
                  <a:srgbClr val="0066CC"/>
                </a:solidFill>
              </a:defRPr>
            </a:lvl1pPr>
          </a:lstStyle>
          <a:p>
            <a:pPr marL="0" lvl="0" algn="r">
              <a:lnSpc>
                <a:spcPct val="85000"/>
              </a:lnSpc>
            </a:pPr>
            <a:r>
              <a:rPr lang="en-US" smtClean="0"/>
              <a:t>Click to edit Master title style</a:t>
            </a:r>
            <a:endParaRPr lang="en-US" dirty="0"/>
          </a:p>
        </p:txBody>
      </p:sp>
      <p:sp>
        <p:nvSpPr>
          <p:cNvPr id="3" name="Content Placeholder 2"/>
          <p:cNvSpPr>
            <a:spLocks noGrp="1"/>
          </p:cNvSpPr>
          <p:nvPr>
            <p:ph idx="1"/>
          </p:nvPr>
        </p:nvSpPr>
        <p:spPr>
          <a:xfrm>
            <a:off x="2514600" y="1600200"/>
            <a:ext cx="6172200" cy="4525963"/>
          </a:xfrm>
        </p:spPr>
        <p:txBody>
          <a:bodyPr>
            <a:normAutofit/>
          </a:bodyPr>
          <a:lstStyle>
            <a:lvl1pPr>
              <a:spcBef>
                <a:spcPts val="0"/>
              </a:spcBef>
              <a:spcAft>
                <a:spcPts val="1200"/>
              </a:spcAft>
              <a:defRPr sz="2800">
                <a:solidFill>
                  <a:srgbClr val="0066CC"/>
                </a:solidFill>
              </a:defRPr>
            </a:lvl1pPr>
            <a:lvl2pPr>
              <a:spcBef>
                <a:spcPts val="0"/>
              </a:spcBef>
              <a:spcAft>
                <a:spcPts val="1200"/>
              </a:spcAft>
              <a:defRPr sz="2400">
                <a:solidFill>
                  <a:srgbClr val="0066CC"/>
                </a:solidFill>
              </a:defRPr>
            </a:lvl2pPr>
            <a:lvl3pPr>
              <a:spcBef>
                <a:spcPts val="0"/>
              </a:spcBef>
              <a:spcAft>
                <a:spcPts val="1200"/>
              </a:spcAft>
              <a:defRPr sz="2000">
                <a:solidFill>
                  <a:srgbClr val="0066CC"/>
                </a:solidFill>
              </a:defRPr>
            </a:lvl3pPr>
            <a:lvl4pPr>
              <a:spcBef>
                <a:spcPts val="0"/>
              </a:spcBef>
              <a:spcAft>
                <a:spcPts val="1200"/>
              </a:spcAft>
              <a:defRPr sz="1800">
                <a:solidFill>
                  <a:srgbClr val="0066CC"/>
                </a:solidFill>
              </a:defRPr>
            </a:lvl4pPr>
            <a:lvl5pPr>
              <a:spcBef>
                <a:spcPts val="0"/>
              </a:spcBef>
              <a:spcAft>
                <a:spcPts val="1200"/>
              </a:spcAft>
              <a:defRPr sz="1800">
                <a:solidFill>
                  <a:srgbClr val="0066CC"/>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2514600" y="6356350"/>
            <a:ext cx="1447800" cy="365125"/>
          </a:xfrm>
        </p:spPr>
        <p:txBody>
          <a:bodyPr/>
          <a:lstStyle/>
          <a:p>
            <a:fld id="{5A2FF6EE-0D55-425A-8796-8C39B31D9692}" type="datetimeFigureOut">
              <a:rPr lang="en-US" smtClean="0">
                <a:solidFill>
                  <a:prstClr val="black">
                    <a:tint val="75000"/>
                  </a:prstClr>
                </a:solidFill>
              </a:rPr>
              <a:pPr/>
              <a:t>2/1/2017</a:t>
            </a:fld>
            <a:endParaRPr lang="en-US">
              <a:solidFill>
                <a:prstClr val="black">
                  <a:tint val="75000"/>
                </a:prstClr>
              </a:solidFill>
            </a:endParaRPr>
          </a:p>
        </p:txBody>
      </p:sp>
      <p:sp>
        <p:nvSpPr>
          <p:cNvPr id="5" name="Footer Placeholder 4"/>
          <p:cNvSpPr>
            <a:spLocks noGrp="1"/>
          </p:cNvSpPr>
          <p:nvPr>
            <p:ph type="ftr" sz="quarter" idx="11"/>
          </p:nvPr>
        </p:nvSpPr>
        <p:spPr>
          <a:xfrm>
            <a:off x="4114800" y="6356350"/>
            <a:ext cx="28956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239000" y="6356350"/>
            <a:ext cx="1447800" cy="365125"/>
          </a:xfrm>
        </p:spPr>
        <p:txBody>
          <a:bodyPr/>
          <a:lstStyle/>
          <a:p>
            <a:fld id="{CB788AD1-AFFE-46CE-AECE-1B351FFAA287}" type="slidenum">
              <a:rPr lang="en-US" smtClean="0">
                <a:solidFill>
                  <a:prstClr val="black">
                    <a:tint val="75000"/>
                  </a:prstClr>
                </a:solidFill>
              </a:rPr>
              <a:pPr/>
              <a:t>‹#›</a:t>
            </a:fld>
            <a:endParaRPr lang="en-US">
              <a:solidFill>
                <a:prstClr val="black">
                  <a:tint val="75000"/>
                </a:prstClr>
              </a:solidFill>
            </a:endParaRPr>
          </a:p>
        </p:txBody>
      </p:sp>
      <p:pic>
        <p:nvPicPr>
          <p:cNvPr id="7" name="Picture 2" descr="C:\Users\richardw\AppData\Local\Microsoft\Windows\Temporary Internet Files\Content.IE5\TXVBZHZ5\MP900422987[1].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7986" t="1" r="29834" b="1"/>
          <a:stretch/>
        </p:blipFill>
        <p:spPr bwMode="auto">
          <a:xfrm>
            <a:off x="0" y="0"/>
            <a:ext cx="1905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0" y="0"/>
            <a:ext cx="4564566" cy="297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1" name="Straight Connector 10"/>
          <p:cNvCxnSpPr/>
          <p:nvPr userDrawn="1"/>
        </p:nvCxnSpPr>
        <p:spPr>
          <a:xfrm flipH="1">
            <a:off x="1905000" y="1066800"/>
            <a:ext cx="7239000" cy="0"/>
          </a:xfrm>
          <a:prstGeom prst="line">
            <a:avLst/>
          </a:prstGeom>
          <a:ln w="57150">
            <a:solidFill>
              <a:srgbClr val="0066CC"/>
            </a:solidFill>
          </a:ln>
        </p:spPr>
        <p:style>
          <a:lnRef idx="1">
            <a:schemeClr val="accent1"/>
          </a:lnRef>
          <a:fillRef idx="0">
            <a:schemeClr val="accent1"/>
          </a:fillRef>
          <a:effectRef idx="0">
            <a:schemeClr val="accent1"/>
          </a:effectRef>
          <a:fontRef idx="minor">
            <a:schemeClr val="tx1"/>
          </a:fontRef>
        </p:style>
      </p:cxnSp>
      <p:pic>
        <p:nvPicPr>
          <p:cNvPr id="12" name="Content Placeholder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0" y="228600"/>
            <a:ext cx="1524000" cy="599440"/>
          </a:xfrm>
          <a:prstGeom prst="rect">
            <a:avLst/>
          </a:prstGeom>
        </p:spPr>
      </p:pic>
      <p:cxnSp>
        <p:nvCxnSpPr>
          <p:cNvPr id="13" name="Straight Connector 12"/>
          <p:cNvCxnSpPr/>
          <p:nvPr userDrawn="1"/>
        </p:nvCxnSpPr>
        <p:spPr>
          <a:xfrm flipV="1">
            <a:off x="1905000" y="0"/>
            <a:ext cx="0" cy="68580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940362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0E46CA-F9CB-4D14-874F-45A0C085C881}" type="datetimeFigureOut">
              <a:rPr lang="en-US" smtClean="0">
                <a:solidFill>
                  <a:prstClr val="black">
                    <a:tint val="75000"/>
                  </a:prstClr>
                </a:solidFill>
              </a:rPr>
              <a:pPr/>
              <a:t>2/1/2017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477116F-3259-481C-9F14-B3F21C7FE9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4065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0E46CA-F9CB-4D14-874F-45A0C085C881}" type="datetimeFigureOut">
              <a:rPr lang="en-US" smtClean="0">
                <a:solidFill>
                  <a:prstClr val="black">
                    <a:tint val="75000"/>
                  </a:prstClr>
                </a:solidFill>
              </a:rPr>
              <a:pPr/>
              <a:t>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77116F-3259-481C-9F14-B3F21C7FE9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4505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D8EE1B9-BB02-4D39-A7A3-03F3D61425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2067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541859-9FB9-40BC-B8EF-E008F09A24E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2875032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940CF2-16FA-4A52-B992-3CA6ADBC812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0897164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382561-FF8C-4125-9A26-91758E088231}"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121730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868A27-0516-463E-99D9-CD9F2B6C8D96}" type="datetimeFigureOut">
              <a:rPr lang="en-US" smtClean="0">
                <a:solidFill>
                  <a:prstClr val="black">
                    <a:tint val="75000"/>
                  </a:prstClr>
                </a:solidFill>
              </a:rPr>
              <a:pPr/>
              <a:t>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345B57A-19D8-4D76-9F57-22E559830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2666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77906" y="2425739"/>
            <a:ext cx="6897694"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1077906" y="3804162"/>
            <a:ext cx="6897694"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Rectangle 6"/>
          <p:cNvSpPr/>
          <p:nvPr/>
        </p:nvSpPr>
        <p:spPr>
          <a:xfrm rot="5400000">
            <a:off x="5551252" y="3197062"/>
            <a:ext cx="6821422" cy="398856"/>
          </a:xfrm>
          <a:prstGeom prst="rect">
            <a:avLst/>
          </a:prstGeom>
          <a:solidFill>
            <a:srgbClr val="3927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patch-gol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3524" y="5978968"/>
            <a:ext cx="927867" cy="879032"/>
          </a:xfrm>
          <a:prstGeom prst="rect">
            <a:avLst/>
          </a:prstGeom>
        </p:spPr>
      </p:pic>
      <p:sp>
        <p:nvSpPr>
          <p:cNvPr id="9" name="Oval 8"/>
          <p:cNvSpPr>
            <a:spLocks noChangeAspect="1"/>
          </p:cNvSpPr>
          <p:nvPr/>
        </p:nvSpPr>
        <p:spPr>
          <a:xfrm>
            <a:off x="638585" y="2675465"/>
            <a:ext cx="292608" cy="292608"/>
          </a:xfrm>
          <a:prstGeom prst="ellipse">
            <a:avLst/>
          </a:prstGeom>
          <a:solidFill>
            <a:srgbClr val="D7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11206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868A27-0516-463E-99D9-CD9F2B6C8D96}" type="datetimeFigureOut">
              <a:rPr lang="en-US" smtClean="0">
                <a:solidFill>
                  <a:prstClr val="black">
                    <a:tint val="75000"/>
                  </a:prstClr>
                </a:solidFill>
              </a:rPr>
              <a:pPr/>
              <a:t>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345B57A-19D8-4D76-9F57-22E559830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97344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868A27-0516-463E-99D9-CD9F2B6C8D96}" type="datetimeFigureOut">
              <a:rPr lang="en-US" smtClean="0">
                <a:solidFill>
                  <a:prstClr val="black">
                    <a:tint val="75000"/>
                  </a:prstClr>
                </a:solidFill>
              </a:rPr>
              <a:pPr/>
              <a:t>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345B57A-19D8-4D76-9F57-22E559830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83732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868A27-0516-463E-99D9-CD9F2B6C8D96}" type="datetimeFigureOut">
              <a:rPr lang="en-US" smtClean="0">
                <a:solidFill>
                  <a:prstClr val="black">
                    <a:tint val="75000"/>
                  </a:prstClr>
                </a:solidFill>
              </a:rPr>
              <a:pPr/>
              <a:t>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345B57A-19D8-4D76-9F57-22E559830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6591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868A27-0516-463E-99D9-CD9F2B6C8D96}" type="datetimeFigureOut">
              <a:rPr lang="en-US" smtClean="0">
                <a:solidFill>
                  <a:prstClr val="black">
                    <a:tint val="75000"/>
                  </a:prstClr>
                </a:solidFill>
              </a:rPr>
              <a:pPr/>
              <a:t>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345B57A-19D8-4D76-9F57-22E559830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82719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868A27-0516-463E-99D9-CD9F2B6C8D96}" type="datetimeFigureOut">
              <a:rPr lang="en-US" smtClean="0">
                <a:solidFill>
                  <a:prstClr val="black">
                    <a:tint val="75000"/>
                  </a:prstClr>
                </a:solidFill>
              </a:rPr>
              <a:pPr/>
              <a:t>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345B57A-19D8-4D76-9F57-22E559830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4776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868A27-0516-463E-99D9-CD9F2B6C8D96}" type="datetimeFigureOut">
              <a:rPr lang="en-US" smtClean="0">
                <a:solidFill>
                  <a:prstClr val="black">
                    <a:tint val="75000"/>
                  </a:prstClr>
                </a:solidFill>
              </a:rPr>
              <a:pPr/>
              <a:t>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345B57A-19D8-4D76-9F57-22E559830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65143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868A27-0516-463E-99D9-CD9F2B6C8D96}" type="datetimeFigureOut">
              <a:rPr lang="en-US" smtClean="0">
                <a:solidFill>
                  <a:prstClr val="black">
                    <a:tint val="75000"/>
                  </a:prstClr>
                </a:solidFill>
              </a:rPr>
              <a:pPr/>
              <a:t>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345B57A-19D8-4D76-9F57-22E559830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04398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868A27-0516-463E-99D9-CD9F2B6C8D96}" type="datetimeFigureOut">
              <a:rPr lang="en-US" smtClean="0">
                <a:solidFill>
                  <a:prstClr val="black">
                    <a:tint val="75000"/>
                  </a:prstClr>
                </a:solidFill>
              </a:rPr>
              <a:pPr/>
              <a:t>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345B57A-19D8-4D76-9F57-22E559830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9985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868A27-0516-463E-99D9-CD9F2B6C8D96}" type="datetimeFigureOut">
              <a:rPr lang="en-US" smtClean="0">
                <a:solidFill>
                  <a:prstClr val="black">
                    <a:tint val="75000"/>
                  </a:prstClr>
                </a:solidFill>
              </a:rPr>
              <a:pPr/>
              <a:t>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345B57A-19D8-4D76-9F57-22E559830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3336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B9386A0-452E-4EC5-9097-7888C5940C52}" type="datetimeFigureOut">
              <a:rPr lang="en-US" smtClean="0"/>
              <a:t>2/1/2017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1330E9A-D415-4FAD-ACA1-1C3E06C3263A}" type="slidenum">
              <a:rPr lang="en-US" smtClean="0"/>
              <a:t>‹#›</a:t>
            </a:fld>
            <a:endParaRPr lang="en-US"/>
          </a:p>
        </p:txBody>
      </p:sp>
    </p:spTree>
    <p:extLst>
      <p:ext uri="{BB962C8B-B14F-4D97-AF65-F5344CB8AC3E}">
        <p14:creationId xmlns:p14="http://schemas.microsoft.com/office/powerpoint/2010/main" val="3687525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CB9386A0-452E-4EC5-9097-7888C5940C52}" type="datetimeFigureOut">
              <a:rPr lang="en-US" smtClean="0"/>
              <a:t>2/1/2017</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1330E9A-D415-4FAD-ACA1-1C3E06C3263A}" type="slidenum">
              <a:rPr lang="en-US" smtClean="0"/>
              <a:t>‹#›</a:t>
            </a:fld>
            <a:endParaRPr lang="en-US"/>
          </a:p>
        </p:txBody>
      </p:sp>
    </p:spTree>
    <p:extLst>
      <p:ext uri="{BB962C8B-B14F-4D97-AF65-F5344CB8AC3E}">
        <p14:creationId xmlns:p14="http://schemas.microsoft.com/office/powerpoint/2010/main" val="1405346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Rectangle 5"/>
          <p:cNvSpPr/>
          <p:nvPr/>
        </p:nvSpPr>
        <p:spPr>
          <a:xfrm>
            <a:off x="0" y="6459144"/>
            <a:ext cx="9144000" cy="398856"/>
          </a:xfrm>
          <a:prstGeom prst="rect">
            <a:avLst/>
          </a:prstGeom>
          <a:solidFill>
            <a:srgbClr val="3927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patch-gol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1797" y="5978968"/>
            <a:ext cx="927867" cy="879032"/>
          </a:xfrm>
          <a:prstGeom prst="rect">
            <a:avLst/>
          </a:prstGeom>
        </p:spPr>
      </p:pic>
    </p:spTree>
    <p:extLst>
      <p:ext uri="{BB962C8B-B14F-4D97-AF65-F5344CB8AC3E}">
        <p14:creationId xmlns:p14="http://schemas.microsoft.com/office/powerpoint/2010/main" val="594043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20054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608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39275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339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4.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5.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9.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30.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31.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32.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33.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34.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6.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7.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theme" Target="../theme/theme5.xml"/><Relationship Id="rId4"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2.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26531"/>
            <a:ext cx="8229600" cy="1032936"/>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837262"/>
            <a:ext cx="8229600" cy="398451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30260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ctr" defTabSz="457200" rtl="0" eaLnBrk="1" latinLnBrk="0" hangingPunct="1">
        <a:spcBef>
          <a:spcPct val="0"/>
        </a:spcBef>
        <a:buNone/>
        <a:defRPr sz="4400" b="1" i="0" kern="1200">
          <a:solidFill>
            <a:srgbClr val="39275B"/>
          </a:solidFill>
          <a:latin typeface="Goudy Old Style"/>
          <a:ea typeface="+mj-ea"/>
          <a:cs typeface="Goudy Old Style"/>
        </a:defRPr>
      </a:lvl1pPr>
    </p:titleStyle>
    <p:bodyStyle>
      <a:lvl1pPr marL="342900" indent="-342900" algn="l" defTabSz="457200" rtl="0" eaLnBrk="1" latinLnBrk="0" hangingPunct="1">
        <a:spcBef>
          <a:spcPct val="20000"/>
        </a:spcBef>
        <a:buClr>
          <a:srgbClr val="D7A900"/>
        </a:buClr>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Clr>
          <a:srgbClr val="D7A900"/>
        </a:buClr>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Clr>
          <a:srgbClr val="D7A900"/>
        </a:buClr>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Clr>
          <a:srgbClr val="D7A900"/>
        </a:buClr>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Clr>
          <a:srgbClr val="D7A900"/>
        </a:buClr>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0E46CA-F9CB-4D14-874F-45A0C085C881}" type="datetimeFigureOut">
              <a:rPr lang="en-US" smtClean="0">
                <a:solidFill>
                  <a:prstClr val="black">
                    <a:tint val="75000"/>
                  </a:prstClr>
                </a:solidFill>
              </a:rPr>
              <a:pPr/>
              <a:t>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77116F-3259-481C-9F14-B3F21C7FE9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0628737"/>
      </p:ext>
    </p:extLst>
  </p:cSld>
  <p:clrMap bg1="lt1" tx1="dk1" bg2="lt2" tx2="dk2" accent1="accent1" accent2="accent2" accent3="accent3" accent4="accent4" accent5="accent5" accent6="accent6" hlink="hlink" folHlink="folHlink"/>
  <p:sldLayoutIdLst>
    <p:sldLayoutId id="214748369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73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7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57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57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11446A-B720-474B-A81D-EAF35AB7AD44}"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246132119"/>
      </p:ext>
    </p:extLst>
  </p:cSld>
  <p:clrMap bg1="lt1" tx1="dk1" bg2="lt2" tx2="dk2" accent1="accent1" accent2="accent2" accent3="accent3" accent4="accent4" accent5="accent5" accent6="accent6" hlink="hlink" folHlink="folHlink"/>
  <p:sldLayoutIdLst>
    <p:sldLayoutId id="2147483696" r:id="rId1"/>
  </p:sldLayoutIdLst>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fontAlgn="base">
              <a:spcBef>
                <a:spcPct val="0"/>
              </a:spcBef>
              <a:spcAft>
                <a:spcPct val="0"/>
              </a:spcAft>
              <a:defRPr/>
            </a:pPr>
            <a:endParaRPr lang="en-US" altLang="en-US">
              <a:solidFill>
                <a:srgbClr val="FFFFFF"/>
              </a:solidFill>
            </a:endParaRPr>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fontAlgn="base">
              <a:spcBef>
                <a:spcPct val="0"/>
              </a:spcBef>
              <a:spcAft>
                <a:spcPct val="0"/>
              </a:spcAft>
              <a:defRPr/>
            </a:pPr>
            <a:endParaRPr lang="en-US" altLang="en-US">
              <a:solidFill>
                <a:srgbClr val="FFFFFF"/>
              </a:solidFill>
            </a:endParaRPr>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FD12533F-88B2-4F0B-84C7-9F2FF6EFC350}" type="slidenum">
              <a:rPr lang="en-US" altLang="en-US">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934461046"/>
      </p:ext>
    </p:extLst>
  </p:cSld>
  <p:clrMap bg1="dk2" tx1="lt1" bg2="dk1" tx2="lt2" accent1="accent1" accent2="accent2" accent3="accent3" accent4="accent4" accent5="accent5" accent6="accent6" hlink="hlink" folHlink="folHlink"/>
  <p:sldLayoutIdLst>
    <p:sldLayoutId id="2147483698" r:id="rId1"/>
    <p:sldLayoutId id="2147483719" r:id="rId2"/>
    <p:sldLayoutId id="2147483720" r:id="rId3"/>
  </p:sldLayoutIdLst>
  <p:hf sldNum="0" hdr="0" ftr="0" dt="0"/>
  <p:txStyles>
    <p:titleStyle>
      <a:lvl1pPr algn="ctr" rtl="0" eaLnBrk="0" fontAlgn="base" hangingPunct="0">
        <a:spcBef>
          <a:spcPct val="0"/>
        </a:spcBef>
        <a:spcAft>
          <a:spcPct val="0"/>
        </a:spcAft>
        <a:defRPr sz="4400">
          <a:solidFill>
            <a:schemeClr val="tx2"/>
          </a:solidFill>
          <a:latin typeface="Arial" pitchFamily="34" charset="0"/>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868A27-0516-463E-99D9-CD9F2B6C8D96}" type="datetimeFigureOut">
              <a:rPr lang="en-US" smtClean="0">
                <a:solidFill>
                  <a:prstClr val="black">
                    <a:tint val="75000"/>
                  </a:prstClr>
                </a:solidFill>
              </a:rPr>
              <a:pPr/>
              <a:t>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45B57A-19D8-4D76-9F57-22E559830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170750"/>
      </p:ext>
    </p:extLst>
  </p:cSld>
  <p:clrMap bg1="lt1" tx1="dk1" bg2="lt2" tx2="dk2" accent1="accent1" accent2="accent2" accent3="accent3" accent4="accent4" accent5="accent5" accent6="accent6" hlink="hlink" folHlink="folHlink"/>
  <p:sldLayoutIdLst>
    <p:sldLayoutId id="214748370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868A27-0516-463E-99D9-CD9F2B6C8D96}" type="datetimeFigureOut">
              <a:rPr lang="en-US" smtClean="0">
                <a:solidFill>
                  <a:prstClr val="black">
                    <a:tint val="75000"/>
                  </a:prstClr>
                </a:solidFill>
              </a:rPr>
              <a:pPr/>
              <a:t>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45B57A-19D8-4D76-9F57-22E559830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6127472"/>
      </p:ext>
    </p:extLst>
  </p:cSld>
  <p:clrMap bg1="lt1" tx1="dk1" bg2="lt2" tx2="dk2" accent1="accent1" accent2="accent2" accent3="accent3" accent4="accent4" accent5="accent5" accent6="accent6" hlink="hlink" folHlink="folHlink"/>
  <p:sldLayoutIdLst>
    <p:sldLayoutId id="214748370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868A27-0516-463E-99D9-CD9F2B6C8D96}" type="datetimeFigureOut">
              <a:rPr lang="en-US" smtClean="0">
                <a:solidFill>
                  <a:prstClr val="black">
                    <a:tint val="75000"/>
                  </a:prstClr>
                </a:solidFill>
              </a:rPr>
              <a:pPr/>
              <a:t>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45B57A-19D8-4D76-9F57-22E559830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723493"/>
      </p:ext>
    </p:extLst>
  </p:cSld>
  <p:clrMap bg1="lt1" tx1="dk1" bg2="lt2" tx2="dk2" accent1="accent1" accent2="accent2" accent3="accent3" accent4="accent4" accent5="accent5" accent6="accent6" hlink="hlink" folHlink="folHlink"/>
  <p:sldLayoutIdLst>
    <p:sldLayoutId id="214748370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868A27-0516-463E-99D9-CD9F2B6C8D96}" type="datetimeFigureOut">
              <a:rPr lang="en-US" smtClean="0">
                <a:solidFill>
                  <a:prstClr val="black">
                    <a:tint val="75000"/>
                  </a:prstClr>
                </a:solidFill>
              </a:rPr>
              <a:pPr/>
              <a:t>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45B57A-19D8-4D76-9F57-22E559830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168272"/>
      </p:ext>
    </p:extLst>
  </p:cSld>
  <p:clrMap bg1="lt1" tx1="dk1" bg2="lt2" tx2="dk2" accent1="accent1" accent2="accent2" accent3="accent3" accent4="accent4" accent5="accent5" accent6="accent6" hlink="hlink" folHlink="folHlink"/>
  <p:sldLayoutIdLst>
    <p:sldLayoutId id="214748370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868A27-0516-463E-99D9-CD9F2B6C8D96}" type="datetimeFigureOut">
              <a:rPr lang="en-US" smtClean="0">
                <a:solidFill>
                  <a:prstClr val="black">
                    <a:tint val="75000"/>
                  </a:prstClr>
                </a:solidFill>
              </a:rPr>
              <a:pPr/>
              <a:t>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45B57A-19D8-4D76-9F57-22E559830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086560"/>
      </p:ext>
    </p:extLst>
  </p:cSld>
  <p:clrMap bg1="lt1" tx1="dk1" bg2="lt2" tx2="dk2" accent1="accent1" accent2="accent2" accent3="accent3" accent4="accent4" accent5="accent5" accent6="accent6" hlink="hlink" folHlink="folHlink"/>
  <p:sldLayoutIdLst>
    <p:sldLayoutId id="214748370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868A27-0516-463E-99D9-CD9F2B6C8D96}" type="datetimeFigureOut">
              <a:rPr lang="en-US" smtClean="0">
                <a:solidFill>
                  <a:prstClr val="black">
                    <a:tint val="75000"/>
                  </a:prstClr>
                </a:solidFill>
              </a:rPr>
              <a:pPr/>
              <a:t>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45B57A-19D8-4D76-9F57-22E559830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280581"/>
      </p:ext>
    </p:extLst>
  </p:cSld>
  <p:clrMap bg1="lt1" tx1="dk1" bg2="lt2" tx2="dk2" accent1="accent1" accent2="accent2" accent3="accent3" accent4="accent4" accent5="accent5" accent6="accent6" hlink="hlink" folHlink="folHlink"/>
  <p:sldLayoutIdLst>
    <p:sldLayoutId id="214748371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868A27-0516-463E-99D9-CD9F2B6C8D96}" type="datetimeFigureOut">
              <a:rPr lang="en-US" smtClean="0">
                <a:solidFill>
                  <a:prstClr val="black">
                    <a:tint val="75000"/>
                  </a:prstClr>
                </a:solidFill>
              </a:rPr>
              <a:pPr/>
              <a:t>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45B57A-19D8-4D76-9F57-22E559830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1905117"/>
      </p:ext>
    </p:extLst>
  </p:cSld>
  <p:clrMap bg1="lt1" tx1="dk1" bg2="lt2" tx2="dk2" accent1="accent1" accent2="accent2" accent3="accent3" accent4="accent4" accent5="accent5" accent6="accent6" hlink="hlink" folHlink="folHlink"/>
  <p:sldLayoutIdLst>
    <p:sldLayoutId id="214748371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0E46CA-F9CB-4D14-874F-45A0C085C881}" type="datetimeFigureOut">
              <a:rPr lang="en-US" smtClean="0">
                <a:solidFill>
                  <a:prstClr val="black">
                    <a:tint val="75000"/>
                  </a:prstClr>
                </a:solidFill>
              </a:rPr>
              <a:pPr/>
              <a:t>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77116F-3259-481C-9F14-B3F21C7FE9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83856"/>
      </p:ext>
    </p:extLst>
  </p:cSld>
  <p:clrMap bg1="lt1" tx1="dk1" bg2="lt2" tx2="dk2" accent1="accent1" accent2="accent2" accent3="accent3" accent4="accent4" accent5="accent5" accent6="accent6" hlink="hlink" folHlink="folHlink"/>
  <p:sldLayoutIdLst>
    <p:sldLayoutId id="214748367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868A27-0516-463E-99D9-CD9F2B6C8D96}" type="datetimeFigureOut">
              <a:rPr lang="en-US" smtClean="0">
                <a:solidFill>
                  <a:prstClr val="black">
                    <a:tint val="75000"/>
                  </a:prstClr>
                </a:solidFill>
              </a:rPr>
              <a:pPr/>
              <a:t>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45B57A-19D8-4D76-9F57-22E559830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430510"/>
      </p:ext>
    </p:extLst>
  </p:cSld>
  <p:clrMap bg1="lt1" tx1="dk1" bg2="lt2" tx2="dk2" accent1="accent1" accent2="accent2" accent3="accent3" accent4="accent4" accent5="accent5" accent6="accent6" hlink="hlink" folHlink="folHlink"/>
  <p:sldLayoutIdLst>
    <p:sldLayoutId id="214748371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868A27-0516-463E-99D9-CD9F2B6C8D96}" type="datetimeFigureOut">
              <a:rPr lang="en-US" smtClean="0">
                <a:solidFill>
                  <a:prstClr val="black">
                    <a:tint val="75000"/>
                  </a:prstClr>
                </a:solidFill>
              </a:rPr>
              <a:pPr/>
              <a:t>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45B57A-19D8-4D76-9F57-22E559830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644457"/>
      </p:ext>
    </p:extLst>
  </p:cSld>
  <p:clrMap bg1="lt1" tx1="dk1" bg2="lt2" tx2="dk2" accent1="accent1" accent2="accent2" accent3="accent3" accent4="accent4" accent5="accent5" accent6="accent6" hlink="hlink" folHlink="folHlink"/>
  <p:sldLayoutIdLst>
    <p:sldLayoutId id="214748371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868A27-0516-463E-99D9-CD9F2B6C8D96}" type="datetimeFigureOut">
              <a:rPr lang="en-US" smtClean="0">
                <a:solidFill>
                  <a:prstClr val="black">
                    <a:tint val="75000"/>
                  </a:prstClr>
                </a:solidFill>
              </a:rPr>
              <a:pPr/>
              <a:t>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45B57A-19D8-4D76-9F57-22E559830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510300"/>
      </p:ext>
    </p:extLst>
  </p:cSld>
  <p:clrMap bg1="lt1" tx1="dk1" bg2="lt2" tx2="dk2" accent1="accent1" accent2="accent2" accent3="accent3" accent4="accent4" accent5="accent5" accent6="accent6" hlink="hlink" folHlink="folHlink"/>
  <p:sldLayoutIdLst>
    <p:sldLayoutId id="214748371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0E46CA-F9CB-4D14-874F-45A0C085C881}" type="datetimeFigureOut">
              <a:rPr lang="en-US" smtClean="0">
                <a:solidFill>
                  <a:prstClr val="black">
                    <a:tint val="75000"/>
                  </a:prstClr>
                </a:solidFill>
              </a:rPr>
              <a:pPr/>
              <a:t>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77116F-3259-481C-9F14-B3F21C7FE9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265524"/>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0E46CA-F9CB-4D14-874F-45A0C085C881}" type="datetimeFigureOut">
              <a:rPr lang="en-US" smtClean="0">
                <a:solidFill>
                  <a:prstClr val="black">
                    <a:tint val="75000"/>
                  </a:prstClr>
                </a:solidFill>
              </a:rPr>
              <a:pPr/>
              <a:t>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77116F-3259-481C-9F14-B3F21C7FE9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4960926"/>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0" y="1314450"/>
            <a:ext cx="9144000" cy="523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0" tIns="457200" rIns="457200" bIns="45720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7" name="Rectangle 9"/>
          <p:cNvSpPr>
            <a:spLocks noGrp="1" noChangeArrowheads="1"/>
          </p:cNvSpPr>
          <p:nvPr>
            <p:ph type="title"/>
          </p:nvPr>
        </p:nvSpPr>
        <p:spPr bwMode="auto">
          <a:xfrm>
            <a:off x="0" y="431800"/>
            <a:ext cx="7124700"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vert="horz" wrap="square" lIns="228600" tIns="45720" rIns="91440" bIns="45720" numCol="1" anchor="ctr" anchorCtr="0" compatLnSpc="1">
            <a:prstTxWarp prst="textNoShape">
              <a:avLst/>
            </a:prstTxWarp>
          </a:bodyPr>
          <a:lstStyle/>
          <a:p>
            <a:pPr lvl="0"/>
            <a:r>
              <a:rPr lang="en-US" altLang="en-US" smtClean="0"/>
              <a:t>Click to edit Master title style</a:t>
            </a:r>
          </a:p>
        </p:txBody>
      </p:sp>
      <p:sp>
        <p:nvSpPr>
          <p:cNvPr id="61452" name="Rectangle 12"/>
          <p:cNvSpPr>
            <a:spLocks noGrp="1" noChangeArrowheads="1"/>
          </p:cNvSpPr>
          <p:nvPr>
            <p:ph type="ftr" sz="quarter" idx="3"/>
          </p:nvPr>
        </p:nvSpPr>
        <p:spPr bwMode="auto">
          <a:xfrm>
            <a:off x="152400" y="6553200"/>
            <a:ext cx="6477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sz="1400" b="1" smtClean="0">
                <a:solidFill>
                  <a:srgbClr val="1F60AA"/>
                </a:solidFill>
                <a:latin typeface="+mn-lt"/>
              </a:defRPr>
            </a:lvl1pPr>
          </a:lstStyle>
          <a:p>
            <a:endParaRPr lang="en-US"/>
          </a:p>
        </p:txBody>
      </p:sp>
      <p:sp>
        <p:nvSpPr>
          <p:cNvPr id="1029" name="Text Box 36"/>
          <p:cNvSpPr txBox="1">
            <a:spLocks noChangeArrowheads="1"/>
          </p:cNvSpPr>
          <p:nvPr/>
        </p:nvSpPr>
        <p:spPr bwMode="auto">
          <a:xfrm>
            <a:off x="6705600" y="6586538"/>
            <a:ext cx="2438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r"/>
            <a:fld id="{5ADDDE1C-620F-4012-85C7-0592BEE72CA1}" type="datetime1">
              <a:rPr lang="en-US" altLang="en-US" sz="1000">
                <a:solidFill>
                  <a:srgbClr val="C0C0C0"/>
                </a:solidFill>
                <a:latin typeface="Arial Narrow" pitchFamily="34" charset="0"/>
              </a:rPr>
              <a:pPr algn="r"/>
              <a:t>2/1/2017</a:t>
            </a:fld>
            <a:r>
              <a:rPr lang="en-US" altLang="en-US" sz="1000">
                <a:solidFill>
                  <a:srgbClr val="C0C0C0"/>
                </a:solidFill>
                <a:latin typeface="Arial Narrow" pitchFamily="34" charset="0"/>
              </a:rPr>
              <a:t>  Slide </a:t>
            </a:r>
            <a:fld id="{34BD09BA-F8D3-4662-8F3D-C1F4384449E0}" type="slidenum">
              <a:rPr lang="en-US" altLang="en-US" sz="1000">
                <a:solidFill>
                  <a:srgbClr val="C0C0C0"/>
                </a:solidFill>
                <a:latin typeface="Arial Narrow" pitchFamily="34" charset="0"/>
              </a:rPr>
              <a:pPr algn="r"/>
              <a:t>‹#›</a:t>
            </a:fld>
            <a:endParaRPr lang="en-US" altLang="en-US" sz="1000">
              <a:solidFill>
                <a:srgbClr val="C0C0C0"/>
              </a:solidFill>
              <a:latin typeface="Arial Narrow" pitchFamily="34" charset="0"/>
            </a:endParaRPr>
          </a:p>
        </p:txBody>
      </p:sp>
      <p:pic>
        <p:nvPicPr>
          <p:cNvPr id="1030" name="Picture 44" descr="logo_pscleanair_2007_blue_bla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45363" y="152400"/>
            <a:ext cx="1635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45"/>
          <p:cNvSpPr>
            <a:spLocks noChangeShapeType="1"/>
          </p:cNvSpPr>
          <p:nvPr/>
        </p:nvSpPr>
        <p:spPr bwMode="auto">
          <a:xfrm>
            <a:off x="284163" y="414338"/>
            <a:ext cx="6815137" cy="0"/>
          </a:xfrm>
          <a:prstGeom prst="line">
            <a:avLst/>
          </a:prstGeom>
          <a:noFill/>
          <a:ln w="19050">
            <a:solidFill>
              <a:srgbClr val="1F60A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Tree>
    <p:extLst>
      <p:ext uri="{BB962C8B-B14F-4D97-AF65-F5344CB8AC3E}">
        <p14:creationId xmlns:p14="http://schemas.microsoft.com/office/powerpoint/2010/main" val="656138383"/>
      </p:ext>
    </p:extLst>
  </p:cSld>
  <p:clrMap bg1="dk2" tx1="lt1" bg2="dk1" tx2="lt2" accent1="accent1" accent2="accent2" accent3="accent3" accent4="accent4" accent5="accent5" accent6="accent6" hlink="hlink" folHlink="folHlink"/>
  <p:sldLayoutIdLst>
    <p:sldLayoutId id="2147483681" r:id="rId1"/>
    <p:sldLayoutId id="2147483682" r:id="rId2"/>
    <p:sldLayoutId id="2147483683" r:id="rId3"/>
    <p:sldLayoutId id="2147483686" r:id="rId4"/>
  </p:sldLayoutIdLst>
  <p:transition/>
  <p:txStyles>
    <p:titleStyle>
      <a:lvl1pPr algn="l" rtl="0" eaLnBrk="1" fontAlgn="base" hangingPunct="1">
        <a:lnSpc>
          <a:spcPct val="85000"/>
        </a:lnSpc>
        <a:spcBef>
          <a:spcPct val="0"/>
        </a:spcBef>
        <a:spcAft>
          <a:spcPct val="0"/>
        </a:spcAft>
        <a:defRPr sz="2400">
          <a:solidFill>
            <a:srgbClr val="1F60AA"/>
          </a:solidFill>
          <a:latin typeface="+mj-lt"/>
          <a:ea typeface="+mj-ea"/>
          <a:cs typeface="+mj-cs"/>
        </a:defRPr>
      </a:lvl1pPr>
      <a:lvl2pPr algn="l" rtl="0" eaLnBrk="1" fontAlgn="base" hangingPunct="1">
        <a:lnSpc>
          <a:spcPct val="85000"/>
        </a:lnSpc>
        <a:spcBef>
          <a:spcPct val="0"/>
        </a:spcBef>
        <a:spcAft>
          <a:spcPct val="0"/>
        </a:spcAft>
        <a:defRPr sz="2400">
          <a:solidFill>
            <a:srgbClr val="1F60AA"/>
          </a:solidFill>
          <a:latin typeface="Arial Black" pitchFamily="34" charset="0"/>
        </a:defRPr>
      </a:lvl2pPr>
      <a:lvl3pPr algn="l" rtl="0" eaLnBrk="1" fontAlgn="base" hangingPunct="1">
        <a:lnSpc>
          <a:spcPct val="85000"/>
        </a:lnSpc>
        <a:spcBef>
          <a:spcPct val="0"/>
        </a:spcBef>
        <a:spcAft>
          <a:spcPct val="0"/>
        </a:spcAft>
        <a:defRPr sz="2400">
          <a:solidFill>
            <a:srgbClr val="1F60AA"/>
          </a:solidFill>
          <a:latin typeface="Arial Black" pitchFamily="34" charset="0"/>
        </a:defRPr>
      </a:lvl3pPr>
      <a:lvl4pPr algn="l" rtl="0" eaLnBrk="1" fontAlgn="base" hangingPunct="1">
        <a:lnSpc>
          <a:spcPct val="85000"/>
        </a:lnSpc>
        <a:spcBef>
          <a:spcPct val="0"/>
        </a:spcBef>
        <a:spcAft>
          <a:spcPct val="0"/>
        </a:spcAft>
        <a:defRPr sz="2400">
          <a:solidFill>
            <a:srgbClr val="1F60AA"/>
          </a:solidFill>
          <a:latin typeface="Arial Black" pitchFamily="34" charset="0"/>
        </a:defRPr>
      </a:lvl4pPr>
      <a:lvl5pPr algn="l" rtl="0" eaLnBrk="1" fontAlgn="base" hangingPunct="1">
        <a:lnSpc>
          <a:spcPct val="85000"/>
        </a:lnSpc>
        <a:spcBef>
          <a:spcPct val="0"/>
        </a:spcBef>
        <a:spcAft>
          <a:spcPct val="0"/>
        </a:spcAft>
        <a:defRPr sz="2400">
          <a:solidFill>
            <a:srgbClr val="1F60AA"/>
          </a:solidFill>
          <a:latin typeface="Arial Black" pitchFamily="34" charset="0"/>
        </a:defRPr>
      </a:lvl5pPr>
      <a:lvl6pPr marL="457200" algn="l" rtl="0" eaLnBrk="1" fontAlgn="base" hangingPunct="1">
        <a:lnSpc>
          <a:spcPct val="85000"/>
        </a:lnSpc>
        <a:spcBef>
          <a:spcPct val="0"/>
        </a:spcBef>
        <a:spcAft>
          <a:spcPct val="0"/>
        </a:spcAft>
        <a:defRPr sz="2400">
          <a:solidFill>
            <a:srgbClr val="1F60AA"/>
          </a:solidFill>
          <a:latin typeface="Arial Black" pitchFamily="34" charset="0"/>
        </a:defRPr>
      </a:lvl6pPr>
      <a:lvl7pPr marL="914400" algn="l" rtl="0" eaLnBrk="1" fontAlgn="base" hangingPunct="1">
        <a:lnSpc>
          <a:spcPct val="85000"/>
        </a:lnSpc>
        <a:spcBef>
          <a:spcPct val="0"/>
        </a:spcBef>
        <a:spcAft>
          <a:spcPct val="0"/>
        </a:spcAft>
        <a:defRPr sz="2400">
          <a:solidFill>
            <a:srgbClr val="1F60AA"/>
          </a:solidFill>
          <a:latin typeface="Arial Black" pitchFamily="34" charset="0"/>
        </a:defRPr>
      </a:lvl7pPr>
      <a:lvl8pPr marL="1371600" algn="l" rtl="0" eaLnBrk="1" fontAlgn="base" hangingPunct="1">
        <a:lnSpc>
          <a:spcPct val="85000"/>
        </a:lnSpc>
        <a:spcBef>
          <a:spcPct val="0"/>
        </a:spcBef>
        <a:spcAft>
          <a:spcPct val="0"/>
        </a:spcAft>
        <a:defRPr sz="2400">
          <a:solidFill>
            <a:srgbClr val="1F60AA"/>
          </a:solidFill>
          <a:latin typeface="Arial Black" pitchFamily="34" charset="0"/>
        </a:defRPr>
      </a:lvl8pPr>
      <a:lvl9pPr marL="1828800" algn="l" rtl="0" eaLnBrk="1" fontAlgn="base" hangingPunct="1">
        <a:lnSpc>
          <a:spcPct val="85000"/>
        </a:lnSpc>
        <a:spcBef>
          <a:spcPct val="0"/>
        </a:spcBef>
        <a:spcAft>
          <a:spcPct val="0"/>
        </a:spcAft>
        <a:defRPr sz="2400">
          <a:solidFill>
            <a:srgbClr val="1F60AA"/>
          </a:solidFill>
          <a:latin typeface="Arial Black" pitchFamily="34" charset="0"/>
        </a:defRPr>
      </a:lvl9pPr>
    </p:titleStyle>
    <p:bodyStyle>
      <a:lvl1pPr marL="284163" indent="-284163" algn="l" rtl="0" eaLnBrk="1" fontAlgn="base" hangingPunct="1">
        <a:spcBef>
          <a:spcPct val="75000"/>
        </a:spcBef>
        <a:spcAft>
          <a:spcPct val="0"/>
        </a:spcAft>
        <a:buClr>
          <a:srgbClr val="1F60AA"/>
        </a:buClr>
        <a:buSzPct val="75000"/>
        <a:buFont typeface="Wingdings" pitchFamily="2" charset="2"/>
        <a:buChar char="l"/>
        <a:tabLst>
          <a:tab pos="284163" algn="l"/>
          <a:tab pos="685800" algn="l"/>
          <a:tab pos="1087438" algn="l"/>
          <a:tab pos="1427163" algn="l"/>
          <a:tab pos="1773238" algn="l"/>
        </a:tabLst>
        <a:defRPr sz="2400" b="1">
          <a:solidFill>
            <a:schemeClr val="bg1"/>
          </a:solidFill>
          <a:latin typeface="+mn-lt"/>
          <a:ea typeface="+mn-ea"/>
          <a:cs typeface="+mn-cs"/>
        </a:defRPr>
      </a:lvl1pPr>
      <a:lvl2pPr marL="685800" indent="-287338" algn="l" rtl="0" eaLnBrk="1" fontAlgn="base" hangingPunct="1">
        <a:spcBef>
          <a:spcPct val="50000"/>
        </a:spcBef>
        <a:spcAft>
          <a:spcPct val="0"/>
        </a:spcAft>
        <a:buClr>
          <a:srgbClr val="1F60AA"/>
        </a:buClr>
        <a:buSzPct val="75000"/>
        <a:buFont typeface="Wingdings" pitchFamily="2" charset="2"/>
        <a:buChar char="n"/>
        <a:tabLst>
          <a:tab pos="284163" algn="l"/>
          <a:tab pos="685800" algn="l"/>
          <a:tab pos="1087438" algn="l"/>
          <a:tab pos="1427163" algn="l"/>
          <a:tab pos="1773238" algn="l"/>
        </a:tabLst>
        <a:defRPr b="1">
          <a:solidFill>
            <a:schemeClr val="bg1"/>
          </a:solidFill>
          <a:latin typeface="+mn-lt"/>
        </a:defRPr>
      </a:lvl2pPr>
      <a:lvl3pPr marL="1087438" indent="-287338" algn="l" rtl="0" eaLnBrk="1" fontAlgn="base" hangingPunct="1">
        <a:spcBef>
          <a:spcPct val="50000"/>
        </a:spcBef>
        <a:spcAft>
          <a:spcPct val="0"/>
        </a:spcAft>
        <a:buClr>
          <a:srgbClr val="1F60AA"/>
        </a:buClr>
        <a:buSzPct val="75000"/>
        <a:buFont typeface="Wingdings 3" pitchFamily="18" charset="2"/>
        <a:buChar char="p"/>
        <a:tabLst>
          <a:tab pos="284163" algn="l"/>
          <a:tab pos="685800" algn="l"/>
          <a:tab pos="1087438" algn="l"/>
          <a:tab pos="1427163" algn="l"/>
          <a:tab pos="1773238" algn="l"/>
        </a:tabLst>
        <a:defRPr sz="1600" b="1">
          <a:solidFill>
            <a:schemeClr val="bg1"/>
          </a:solidFill>
          <a:latin typeface="+mn-lt"/>
        </a:defRPr>
      </a:lvl3pPr>
      <a:lvl4pPr marL="1427163" indent="-225425" algn="l" rtl="0" eaLnBrk="1" fontAlgn="base" hangingPunct="1">
        <a:spcBef>
          <a:spcPct val="50000"/>
        </a:spcBef>
        <a:spcAft>
          <a:spcPct val="0"/>
        </a:spcAft>
        <a:buClr>
          <a:srgbClr val="1F60AA"/>
        </a:buClr>
        <a:buSzPct val="75000"/>
        <a:buFont typeface="Wingdings 2" pitchFamily="18" charset="2"/>
        <a:buChar char="¿"/>
        <a:tabLst>
          <a:tab pos="284163" algn="l"/>
          <a:tab pos="685800" algn="l"/>
          <a:tab pos="1087438" algn="l"/>
          <a:tab pos="1427163" algn="l"/>
          <a:tab pos="1773238" algn="l"/>
        </a:tabLst>
        <a:defRPr sz="1400" b="1">
          <a:solidFill>
            <a:schemeClr val="bg1"/>
          </a:solidFill>
          <a:latin typeface="+mn-lt"/>
        </a:defRPr>
      </a:lvl4pPr>
      <a:lvl5pPr marL="1782763" indent="-241300" algn="l" rtl="0" eaLnBrk="1" fontAlgn="base" hangingPunct="1">
        <a:spcBef>
          <a:spcPct val="50000"/>
        </a:spcBef>
        <a:spcAft>
          <a:spcPct val="0"/>
        </a:spcAft>
        <a:buClr>
          <a:srgbClr val="1F60AA"/>
        </a:buClr>
        <a:buSzPct val="75000"/>
        <a:buFont typeface="Wingdings 2" pitchFamily="18" charset="2"/>
        <a:buChar char="Á"/>
        <a:tabLst>
          <a:tab pos="284163" algn="l"/>
          <a:tab pos="685800" algn="l"/>
          <a:tab pos="1087438" algn="l"/>
          <a:tab pos="1427163" algn="l"/>
          <a:tab pos="1773238" algn="l"/>
        </a:tabLst>
        <a:defRPr sz="1400" b="1">
          <a:solidFill>
            <a:schemeClr val="bg1"/>
          </a:solidFill>
          <a:latin typeface="+mn-lt"/>
        </a:defRPr>
      </a:lvl5pPr>
      <a:lvl6pPr marL="2239963" indent="-241300" algn="l" rtl="0" eaLnBrk="1" fontAlgn="base" hangingPunct="1">
        <a:spcBef>
          <a:spcPct val="50000"/>
        </a:spcBef>
        <a:spcAft>
          <a:spcPct val="0"/>
        </a:spcAft>
        <a:buClr>
          <a:srgbClr val="1F60AA"/>
        </a:buClr>
        <a:buSzPct val="75000"/>
        <a:buFont typeface="Wingdings 2" pitchFamily="18" charset="2"/>
        <a:buChar char="Á"/>
        <a:tabLst>
          <a:tab pos="284163" algn="l"/>
          <a:tab pos="685800" algn="l"/>
          <a:tab pos="1087438" algn="l"/>
          <a:tab pos="1427163" algn="l"/>
          <a:tab pos="1773238" algn="l"/>
        </a:tabLst>
        <a:defRPr sz="1400" b="1">
          <a:solidFill>
            <a:schemeClr val="bg1"/>
          </a:solidFill>
          <a:latin typeface="+mn-lt"/>
        </a:defRPr>
      </a:lvl6pPr>
      <a:lvl7pPr marL="2697163" indent="-241300" algn="l" rtl="0" eaLnBrk="1" fontAlgn="base" hangingPunct="1">
        <a:spcBef>
          <a:spcPct val="50000"/>
        </a:spcBef>
        <a:spcAft>
          <a:spcPct val="0"/>
        </a:spcAft>
        <a:buClr>
          <a:srgbClr val="1F60AA"/>
        </a:buClr>
        <a:buSzPct val="75000"/>
        <a:buFont typeface="Wingdings 2" pitchFamily="18" charset="2"/>
        <a:buChar char="Á"/>
        <a:tabLst>
          <a:tab pos="284163" algn="l"/>
          <a:tab pos="685800" algn="l"/>
          <a:tab pos="1087438" algn="l"/>
          <a:tab pos="1427163" algn="l"/>
          <a:tab pos="1773238" algn="l"/>
        </a:tabLst>
        <a:defRPr sz="1400" b="1">
          <a:solidFill>
            <a:schemeClr val="bg1"/>
          </a:solidFill>
          <a:latin typeface="+mn-lt"/>
        </a:defRPr>
      </a:lvl7pPr>
      <a:lvl8pPr marL="3154363" indent="-241300" algn="l" rtl="0" eaLnBrk="1" fontAlgn="base" hangingPunct="1">
        <a:spcBef>
          <a:spcPct val="50000"/>
        </a:spcBef>
        <a:spcAft>
          <a:spcPct val="0"/>
        </a:spcAft>
        <a:buClr>
          <a:srgbClr val="1F60AA"/>
        </a:buClr>
        <a:buSzPct val="75000"/>
        <a:buFont typeface="Wingdings 2" pitchFamily="18" charset="2"/>
        <a:buChar char="Á"/>
        <a:tabLst>
          <a:tab pos="284163" algn="l"/>
          <a:tab pos="685800" algn="l"/>
          <a:tab pos="1087438" algn="l"/>
          <a:tab pos="1427163" algn="l"/>
          <a:tab pos="1773238" algn="l"/>
        </a:tabLst>
        <a:defRPr sz="1400" b="1">
          <a:solidFill>
            <a:schemeClr val="bg1"/>
          </a:solidFill>
          <a:latin typeface="+mn-lt"/>
        </a:defRPr>
      </a:lvl8pPr>
      <a:lvl9pPr marL="3611563" indent="-241300" algn="l" rtl="0" eaLnBrk="1" fontAlgn="base" hangingPunct="1">
        <a:spcBef>
          <a:spcPct val="50000"/>
        </a:spcBef>
        <a:spcAft>
          <a:spcPct val="0"/>
        </a:spcAft>
        <a:buClr>
          <a:srgbClr val="1F60AA"/>
        </a:buClr>
        <a:buSzPct val="75000"/>
        <a:buFont typeface="Wingdings 2" pitchFamily="18" charset="2"/>
        <a:buChar char="Á"/>
        <a:tabLst>
          <a:tab pos="284163" algn="l"/>
          <a:tab pos="685800" algn="l"/>
          <a:tab pos="1087438" algn="l"/>
          <a:tab pos="1427163" algn="l"/>
          <a:tab pos="1773238" algn="l"/>
        </a:tabLst>
        <a:defRPr sz="14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0E46CA-F9CB-4D14-874F-45A0C085C881}" type="datetimeFigureOut">
              <a:rPr lang="en-US" smtClean="0">
                <a:solidFill>
                  <a:prstClr val="black">
                    <a:tint val="75000"/>
                  </a:prstClr>
                </a:solidFill>
              </a:rPr>
              <a:pPr/>
              <a:t>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77116F-3259-481C-9F14-B3F21C7FE9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685916"/>
      </p:ext>
    </p:extLst>
  </p:cSld>
  <p:clrMap bg1="lt1" tx1="dk1" bg2="lt2" tx2="dk2" accent1="accent1" accent2="accent2" accent3="accent3" accent4="accent4" accent5="accent5" accent6="accent6" hlink="hlink" folHlink="folHlink"/>
  <p:sldLayoutIdLst>
    <p:sldLayoutId id="214748368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0E46CA-F9CB-4D14-874F-45A0C085C881}" type="datetimeFigureOut">
              <a:rPr lang="en-US" smtClean="0">
                <a:solidFill>
                  <a:prstClr val="black">
                    <a:tint val="75000"/>
                  </a:prstClr>
                </a:solidFill>
              </a:rPr>
              <a:pPr/>
              <a:t>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77116F-3259-481C-9F14-B3F21C7FE9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471394"/>
      </p:ext>
    </p:extLst>
  </p:cSld>
  <p:clrMap bg1="lt1" tx1="dk1" bg2="lt2" tx2="dk2" accent1="accent1" accent2="accent2" accent3="accent3" accent4="accent4" accent5="accent5" accent6="accent6" hlink="hlink" folHlink="folHlink"/>
  <p:sldLayoutIdLst>
    <p:sldLayoutId id="214748368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2FF6EE-0D55-425A-8796-8C39B31D9692}" type="datetimeFigureOut">
              <a:rPr lang="en-US" smtClean="0">
                <a:solidFill>
                  <a:prstClr val="black">
                    <a:tint val="75000"/>
                  </a:prstClr>
                </a:solidFill>
              </a:rPr>
              <a:pPr/>
              <a:t>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788AD1-AFFE-46CE-AECE-1B351FFAA2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6626803"/>
      </p:ext>
    </p:extLst>
  </p:cSld>
  <p:clrMap bg1="lt1" tx1="dk1" bg2="lt2" tx2="dk2" accent1="accent1" accent2="accent2" accent3="accent3" accent4="accent4" accent5="accent5" accent6="accent6" hlink="hlink" folHlink="folHlink"/>
  <p:sldLayoutIdLst>
    <p:sldLayoutId id="2147483690" r:id="rId1"/>
  </p:sldLayoutIdLst>
  <p:txStyles>
    <p:titleStyle>
      <a:lvl1pPr algn="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0E46CA-F9CB-4D14-874F-45A0C085C881}" type="datetimeFigureOut">
              <a:rPr lang="en-US" smtClean="0">
                <a:solidFill>
                  <a:prstClr val="black">
                    <a:tint val="75000"/>
                  </a:prstClr>
                </a:solidFill>
              </a:rPr>
              <a:pPr/>
              <a:t>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77116F-3259-481C-9F14-B3F21C7FE9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2507238"/>
      </p:ext>
    </p:extLst>
  </p:cSld>
  <p:clrMap bg1="lt1" tx1="dk1" bg2="lt2" tx2="dk2" accent1="accent1" accent2="accent2" accent3="accent3" accent4="accent4" accent5="accent5" accent6="accent6" hlink="hlink" folHlink="folHlink"/>
  <p:sldLayoutIdLst>
    <p:sldLayoutId id="214748369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mitigationpartnership.net/costa-rica-links-carbon-neutrality-namas-and-mrv-systems-establish-ambitious-indcs" TargetMode="External"/><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3.jpeg"/><Relationship Id="rId2" Type="http://schemas.openxmlformats.org/officeDocument/2006/relationships/image" Target="../media/image30.jpe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hyperlink" Target="https://www.epa.gov/urban-air-toxics/about-urban-air-toxics" TargetMode="External"/><Relationship Id="rId2" Type="http://schemas.openxmlformats.org/officeDocument/2006/relationships/image" Target="../media/image42.png"/><Relationship Id="rId1" Type="http://schemas.openxmlformats.org/officeDocument/2006/relationships/slideLayout" Target="../slideLayouts/slideLayout18.xml"/><Relationship Id="rId4" Type="http://schemas.openxmlformats.org/officeDocument/2006/relationships/hyperlink" Target="https://www.arb.ca.gov/regact/diesltac/diesltac.ht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0.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microsoft.com/office/2007/relationships/hdphoto" Target="../media/hdphoto1.wdp"/><Relationship Id="rId11" Type="http://schemas.openxmlformats.org/officeDocument/2006/relationships/image" Target="../media/image51.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4.xml"/><Relationship Id="rId4" Type="http://schemas.openxmlformats.org/officeDocument/2006/relationships/hyperlink" Target="mailto:KathyS@pscleanair.org"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5.xml"/><Relationship Id="rId5" Type="http://schemas.openxmlformats.org/officeDocument/2006/relationships/image" Target="../media/image61.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6.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4267200"/>
            <a:ext cx="8686800" cy="2133600"/>
          </a:xfrm>
        </p:spPr>
        <p:txBody>
          <a:bodyPr>
            <a:normAutofit/>
          </a:bodyPr>
          <a:lstStyle/>
          <a:p>
            <a:r>
              <a:rPr lang="en-US" sz="2400" dirty="0" smtClean="0"/>
              <a:t>Jeremy Hess, MD, MPH</a:t>
            </a:r>
          </a:p>
          <a:p>
            <a:endParaRPr lang="en-US" sz="2400" dirty="0" smtClean="0"/>
          </a:p>
          <a:p>
            <a:r>
              <a:rPr lang="en-US" sz="1600" dirty="0" smtClean="0"/>
              <a:t>Associate Professor, Global Health, SOM &amp; SPH</a:t>
            </a:r>
          </a:p>
          <a:p>
            <a:r>
              <a:rPr lang="en-US" sz="1600" dirty="0" smtClean="0"/>
              <a:t>Associate Professor, Internal Medicine, Division of Emergency Medicine, SOM</a:t>
            </a:r>
          </a:p>
          <a:p>
            <a:r>
              <a:rPr lang="en-US" sz="1600" dirty="0" smtClean="0"/>
              <a:t>Associate Professor, Environmental and Occupational Health Sciences, SPH</a:t>
            </a:r>
          </a:p>
        </p:txBody>
      </p:sp>
      <p:sp>
        <p:nvSpPr>
          <p:cNvPr id="2" name="Title 1"/>
          <p:cNvSpPr>
            <a:spLocks noGrp="1"/>
          </p:cNvSpPr>
          <p:nvPr>
            <p:ph type="ctrTitle"/>
          </p:nvPr>
        </p:nvSpPr>
        <p:spPr>
          <a:xfrm>
            <a:off x="685800" y="533400"/>
            <a:ext cx="7772400" cy="2971800"/>
          </a:xfrm>
        </p:spPr>
        <p:txBody>
          <a:bodyPr>
            <a:noAutofit/>
          </a:bodyPr>
          <a:lstStyle/>
          <a:p>
            <a:r>
              <a:rPr lang="en-US" sz="4800" dirty="0" smtClean="0"/>
              <a:t>How Climate Change Mitigation Affects Health</a:t>
            </a:r>
            <a:endParaRPr lang="en-US" sz="4800" dirty="0"/>
          </a:p>
        </p:txBody>
      </p:sp>
    </p:spTree>
    <p:extLst>
      <p:ext uri="{BB962C8B-B14F-4D97-AF65-F5344CB8AC3E}">
        <p14:creationId xmlns:p14="http://schemas.microsoft.com/office/powerpoint/2010/main" val="42901498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But Also Precarious</a:t>
            </a:r>
            <a:endParaRPr lang="en-US" dirty="0"/>
          </a:p>
        </p:txBody>
      </p:sp>
      <p:pic>
        <p:nvPicPr>
          <p:cNvPr id="4" name="Picture 3" descr="Avoiding-the-impacts-of-dangerous-climate-change-AVOID-2-INDCs-infograph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96843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More Leverage is Needed Now</a:t>
            </a:r>
            <a:endParaRPr lang="en-US" dirty="0"/>
          </a:p>
        </p:txBody>
      </p:sp>
      <p:sp>
        <p:nvSpPr>
          <p:cNvPr id="7" name="TextBox 6"/>
          <p:cNvSpPr txBox="1"/>
          <p:nvPr/>
        </p:nvSpPr>
        <p:spPr>
          <a:xfrm>
            <a:off x="304800" y="6096000"/>
            <a:ext cx="7543800" cy="400110"/>
          </a:xfrm>
          <a:prstGeom prst="rect">
            <a:avLst/>
          </a:prstGeom>
          <a:noFill/>
        </p:spPr>
        <p:txBody>
          <a:bodyPr wrap="square" rtlCol="0">
            <a:spAutoFit/>
          </a:bodyPr>
          <a:lstStyle/>
          <a:p>
            <a:r>
              <a:rPr lang="en-US" sz="1000" dirty="0" err="1"/>
              <a:t>Rogelj</a:t>
            </a:r>
            <a:r>
              <a:rPr lang="en-US" sz="1000" dirty="0"/>
              <a:t>, J., M. den </a:t>
            </a:r>
            <a:r>
              <a:rPr lang="en-US" sz="1000" dirty="0" err="1"/>
              <a:t>Elzen</a:t>
            </a:r>
            <a:r>
              <a:rPr lang="en-US" sz="1000" dirty="0"/>
              <a:t>, N. </a:t>
            </a:r>
            <a:r>
              <a:rPr lang="en-US" sz="1000" dirty="0" err="1"/>
              <a:t>Höhne</a:t>
            </a:r>
            <a:r>
              <a:rPr lang="en-US" sz="1000" i="1" dirty="0"/>
              <a:t>, et al.</a:t>
            </a:r>
            <a:r>
              <a:rPr lang="en-US" sz="1000" dirty="0"/>
              <a:t> 2016. Paris Agreement climate proposals need a boost to keep warming well below 2 C. </a:t>
            </a:r>
            <a:r>
              <a:rPr lang="en-US" sz="1000" i="1" dirty="0"/>
              <a:t>Nature</a:t>
            </a:r>
            <a:r>
              <a:rPr lang="en-US" sz="1000" dirty="0"/>
              <a:t>. </a:t>
            </a:r>
            <a:r>
              <a:rPr lang="en-US" sz="1000" b="1" dirty="0"/>
              <a:t>534</a:t>
            </a:r>
            <a:r>
              <a:rPr lang="en-US" sz="1000" dirty="0"/>
              <a:t>: 631-639.</a:t>
            </a:r>
          </a:p>
        </p:txBody>
      </p:sp>
      <p:pic>
        <p:nvPicPr>
          <p:cNvPr id="8" name="Picture 7" descr="nature18307-f1.jpg"/>
          <p:cNvPicPr>
            <a:picLocks noChangeAspect="1"/>
          </p:cNvPicPr>
          <p:nvPr/>
        </p:nvPicPr>
        <p:blipFill rotWithShape="1">
          <a:blip r:embed="rId2">
            <a:extLst>
              <a:ext uri="{28A0092B-C50C-407E-A947-70E740481C1C}">
                <a14:useLocalDpi xmlns:a14="http://schemas.microsoft.com/office/drawing/2010/main" val="0"/>
              </a:ext>
            </a:extLst>
          </a:blip>
          <a:srcRect r="28482"/>
          <a:stretch/>
        </p:blipFill>
        <p:spPr>
          <a:xfrm>
            <a:off x="914400" y="1447800"/>
            <a:ext cx="7292606" cy="4495800"/>
          </a:xfrm>
          <a:prstGeom prst="rect">
            <a:avLst/>
          </a:prstGeom>
        </p:spPr>
      </p:pic>
    </p:spTree>
    <p:extLst>
      <p:ext uri="{BB962C8B-B14F-4D97-AF65-F5344CB8AC3E}">
        <p14:creationId xmlns:p14="http://schemas.microsoft.com/office/powerpoint/2010/main" val="2878983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chor="t"/>
          <a:lstStyle/>
          <a:p>
            <a:r>
              <a:rPr lang="en-US" dirty="0" smtClean="0"/>
              <a:t>And Through 2050 </a:t>
            </a:r>
            <a:endParaRPr lang="en-US" dirty="0"/>
          </a:p>
        </p:txBody>
      </p:sp>
      <p:pic>
        <p:nvPicPr>
          <p:cNvPr id="4" name="Picture 3" descr="nature18307-f2.jpg"/>
          <p:cNvPicPr>
            <a:picLocks noChangeAspect="1"/>
          </p:cNvPicPr>
          <p:nvPr/>
        </p:nvPicPr>
        <p:blipFill rotWithShape="1">
          <a:blip r:embed="rId2">
            <a:extLst>
              <a:ext uri="{28A0092B-C50C-407E-A947-70E740481C1C}">
                <a14:useLocalDpi xmlns:a14="http://schemas.microsoft.com/office/drawing/2010/main" val="0"/>
              </a:ext>
            </a:extLst>
          </a:blip>
          <a:srcRect r="28064" b="45306"/>
          <a:stretch/>
        </p:blipFill>
        <p:spPr>
          <a:xfrm>
            <a:off x="1523999" y="1524000"/>
            <a:ext cx="6178835" cy="4648200"/>
          </a:xfrm>
          <a:prstGeom prst="rect">
            <a:avLst/>
          </a:prstGeom>
        </p:spPr>
      </p:pic>
      <p:sp>
        <p:nvSpPr>
          <p:cNvPr id="12" name="TextBox 11"/>
          <p:cNvSpPr txBox="1"/>
          <p:nvPr/>
        </p:nvSpPr>
        <p:spPr>
          <a:xfrm>
            <a:off x="304800" y="6096000"/>
            <a:ext cx="7543800" cy="400110"/>
          </a:xfrm>
          <a:prstGeom prst="rect">
            <a:avLst/>
          </a:prstGeom>
          <a:noFill/>
        </p:spPr>
        <p:txBody>
          <a:bodyPr wrap="square" rtlCol="0">
            <a:spAutoFit/>
          </a:bodyPr>
          <a:lstStyle/>
          <a:p>
            <a:r>
              <a:rPr lang="en-US" sz="1000" dirty="0" err="1"/>
              <a:t>Rogelj</a:t>
            </a:r>
            <a:r>
              <a:rPr lang="en-US" sz="1000" dirty="0"/>
              <a:t>, J., M. den </a:t>
            </a:r>
            <a:r>
              <a:rPr lang="en-US" sz="1000" dirty="0" err="1"/>
              <a:t>Elzen</a:t>
            </a:r>
            <a:r>
              <a:rPr lang="en-US" sz="1000" dirty="0"/>
              <a:t>, N. </a:t>
            </a:r>
            <a:r>
              <a:rPr lang="en-US" sz="1000" dirty="0" err="1"/>
              <a:t>Höhne</a:t>
            </a:r>
            <a:r>
              <a:rPr lang="en-US" sz="1000" i="1" dirty="0"/>
              <a:t>, et al.</a:t>
            </a:r>
            <a:r>
              <a:rPr lang="en-US" sz="1000" dirty="0"/>
              <a:t> 2016. Paris Agreement climate proposals need a boost to keep warming well below 2 C. </a:t>
            </a:r>
            <a:r>
              <a:rPr lang="en-US" sz="1000" i="1" dirty="0"/>
              <a:t>Nature</a:t>
            </a:r>
            <a:r>
              <a:rPr lang="en-US" sz="1000" dirty="0"/>
              <a:t>. </a:t>
            </a:r>
            <a:r>
              <a:rPr lang="en-US" sz="1000" b="1" dirty="0"/>
              <a:t>534</a:t>
            </a:r>
            <a:r>
              <a:rPr lang="en-US" sz="1000" dirty="0"/>
              <a:t>: 631-639.</a:t>
            </a:r>
          </a:p>
        </p:txBody>
      </p:sp>
    </p:spTree>
    <p:extLst>
      <p:ext uri="{BB962C8B-B14F-4D97-AF65-F5344CB8AC3E}">
        <p14:creationId xmlns:p14="http://schemas.microsoft.com/office/powerpoint/2010/main" val="10864654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Mitigation Impacts: More than SCC </a:t>
            </a:r>
            <a:endParaRPr lang="en-US" dirty="0"/>
          </a:p>
        </p:txBody>
      </p:sp>
      <p:pic>
        <p:nvPicPr>
          <p:cNvPr id="5" name="Picture 4"/>
          <p:cNvPicPr>
            <a:picLocks noChangeAspect="1"/>
          </p:cNvPicPr>
          <p:nvPr/>
        </p:nvPicPr>
        <p:blipFill>
          <a:blip r:embed="rId2"/>
          <a:stretch>
            <a:fillRect/>
          </a:stretch>
        </p:blipFill>
        <p:spPr>
          <a:xfrm>
            <a:off x="1447800" y="1371600"/>
            <a:ext cx="6212716" cy="4648200"/>
          </a:xfrm>
          <a:prstGeom prst="rect">
            <a:avLst/>
          </a:prstGeom>
        </p:spPr>
      </p:pic>
      <p:sp>
        <p:nvSpPr>
          <p:cNvPr id="9" name="TextBox 8"/>
          <p:cNvSpPr txBox="1"/>
          <p:nvPr/>
        </p:nvSpPr>
        <p:spPr>
          <a:xfrm>
            <a:off x="609600" y="6019800"/>
            <a:ext cx="7086600" cy="400110"/>
          </a:xfrm>
          <a:prstGeom prst="rect">
            <a:avLst/>
          </a:prstGeom>
          <a:noFill/>
        </p:spPr>
        <p:txBody>
          <a:bodyPr wrap="square" rtlCol="0">
            <a:spAutoFit/>
          </a:bodyPr>
          <a:lstStyle/>
          <a:p>
            <a:r>
              <a:rPr lang="en-US" sz="1000" dirty="0" err="1"/>
              <a:t>Ürge-Vorsatz</a:t>
            </a:r>
            <a:r>
              <a:rPr lang="en-US" sz="1000" dirty="0"/>
              <a:t>, D., S.T. </a:t>
            </a:r>
            <a:r>
              <a:rPr lang="en-US" sz="1000" dirty="0" err="1"/>
              <a:t>Herrero</a:t>
            </a:r>
            <a:r>
              <a:rPr lang="en-US" sz="1000" dirty="0"/>
              <a:t>, N.K. </a:t>
            </a:r>
            <a:r>
              <a:rPr lang="en-US" sz="1000" dirty="0" err="1"/>
              <a:t>Dubash</a:t>
            </a:r>
            <a:r>
              <a:rPr lang="en-US" sz="1000" i="1" dirty="0"/>
              <a:t>, et al.</a:t>
            </a:r>
            <a:r>
              <a:rPr lang="en-US" sz="1000" dirty="0"/>
              <a:t> 2014. Measuring the co-benefits of climate change mitigation. </a:t>
            </a:r>
            <a:r>
              <a:rPr lang="en-US" sz="1000" i="1" dirty="0"/>
              <a:t>Annual Review of Environment and Resources</a:t>
            </a:r>
            <a:r>
              <a:rPr lang="en-US" sz="1000" dirty="0"/>
              <a:t>. </a:t>
            </a:r>
            <a:r>
              <a:rPr lang="en-US" sz="1000" b="1" dirty="0"/>
              <a:t>39</a:t>
            </a:r>
            <a:r>
              <a:rPr lang="en-US" sz="1000" dirty="0"/>
              <a:t>: 549-582</a:t>
            </a:r>
            <a:r>
              <a:rPr lang="en-US" sz="1000" dirty="0" smtClean="0"/>
              <a:t>.</a:t>
            </a:r>
            <a:endParaRPr lang="en-US" dirty="0"/>
          </a:p>
        </p:txBody>
      </p:sp>
    </p:spTree>
    <p:extLst>
      <p:ext uri="{BB962C8B-B14F-4D97-AF65-F5344CB8AC3E}">
        <p14:creationId xmlns:p14="http://schemas.microsoft.com/office/powerpoint/2010/main" val="38117847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fontScale="90000"/>
          </a:bodyPr>
          <a:lstStyle/>
          <a:p>
            <a:r>
              <a:rPr lang="en-US" dirty="0"/>
              <a:t>“A Better World” – Costs &amp; Benefits</a:t>
            </a:r>
          </a:p>
        </p:txBody>
      </p:sp>
      <p:sp>
        <p:nvSpPr>
          <p:cNvPr id="7" name="Content Placeholder 2"/>
          <p:cNvSpPr>
            <a:spLocks noGrp="1"/>
          </p:cNvSpPr>
          <p:nvPr>
            <p:ph idx="1"/>
          </p:nvPr>
        </p:nvSpPr>
        <p:spPr>
          <a:xfrm>
            <a:off x="3962400" y="1828800"/>
            <a:ext cx="4800600" cy="3984513"/>
          </a:xfrm>
        </p:spPr>
        <p:txBody>
          <a:bodyPr>
            <a:normAutofit fontScale="92500"/>
          </a:bodyPr>
          <a:lstStyle/>
          <a:p>
            <a:r>
              <a:rPr lang="en-US" dirty="0" smtClean="0"/>
              <a:t>Household energy</a:t>
            </a:r>
          </a:p>
          <a:p>
            <a:r>
              <a:rPr lang="en-US" dirty="0" smtClean="0"/>
              <a:t>Urban land transport</a:t>
            </a:r>
          </a:p>
          <a:p>
            <a:r>
              <a:rPr lang="en-US" dirty="0" smtClean="0"/>
              <a:t>Electricity generation</a:t>
            </a:r>
          </a:p>
          <a:p>
            <a:r>
              <a:rPr lang="en-US" dirty="0" smtClean="0"/>
              <a:t>Agriculture and food</a:t>
            </a:r>
          </a:p>
          <a:p>
            <a:r>
              <a:rPr lang="en-US" dirty="0" smtClean="0"/>
              <a:t>Short-lived GHGs</a:t>
            </a:r>
          </a:p>
          <a:p>
            <a:endParaRPr lang="en-US" dirty="0" smtClean="0"/>
          </a:p>
          <a:p>
            <a:pPr>
              <a:buNone/>
            </a:pPr>
            <a:r>
              <a:rPr lang="en-US" dirty="0" smtClean="0"/>
              <a:t>“The news isn’t all bad.”</a:t>
            </a:r>
          </a:p>
          <a:p>
            <a:endParaRPr lang="en-US" dirty="0" smtClean="0"/>
          </a:p>
          <a:p>
            <a:endParaRPr lang="en-US" dirty="0"/>
          </a:p>
        </p:txBody>
      </p:sp>
      <p:pic>
        <p:nvPicPr>
          <p:cNvPr id="5" name="Picture 2"/>
          <p:cNvPicPr>
            <a:picLocks noGrp="1" noChangeAspect="1" noChangeArrowheads="1"/>
          </p:cNvPicPr>
          <p:nvPr>
            <p:ph sz="quarter" idx="4294967295"/>
          </p:nvPr>
        </p:nvPicPr>
        <p:blipFill>
          <a:blip r:embed="rId2" cstate="print"/>
          <a:srcRect/>
          <a:stretch>
            <a:fillRect/>
          </a:stretch>
        </p:blipFill>
        <p:spPr bwMode="auto">
          <a:xfrm>
            <a:off x="685800" y="1828800"/>
            <a:ext cx="2971800" cy="4010677"/>
          </a:xfrm>
          <a:prstGeom prst="rect">
            <a:avLst/>
          </a:prstGeom>
          <a:noFill/>
          <a:ln w="9525">
            <a:solidFill>
              <a:srgbClr val="002060"/>
            </a:solidFill>
            <a:miter lim="800000"/>
            <a:headEnd/>
            <a:tailEnd/>
          </a:ln>
        </p:spPr>
      </p:pic>
    </p:spTree>
    <p:extLst>
      <p:ext uri="{BB962C8B-B14F-4D97-AF65-F5344CB8AC3E}">
        <p14:creationId xmlns:p14="http://schemas.microsoft.com/office/powerpoint/2010/main" val="35395590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32936"/>
          </a:xfrm>
        </p:spPr>
        <p:txBody>
          <a:bodyPr anchor="t">
            <a:noAutofit/>
          </a:bodyPr>
          <a:lstStyle/>
          <a:p>
            <a:pPr algn="ctr"/>
            <a:r>
              <a:rPr lang="en-US" dirty="0" smtClean="0"/>
              <a:t>General Approach</a:t>
            </a:r>
            <a:endParaRPr lang="en-US" dirty="0"/>
          </a:p>
        </p:txBody>
      </p:sp>
      <p:pic>
        <p:nvPicPr>
          <p:cNvPr id="7" name="Picture 6"/>
          <p:cNvPicPr>
            <a:picLocks noChangeAspect="1"/>
          </p:cNvPicPr>
          <p:nvPr/>
        </p:nvPicPr>
        <p:blipFill>
          <a:blip r:embed="rId2"/>
          <a:stretch>
            <a:fillRect/>
          </a:stretch>
        </p:blipFill>
        <p:spPr>
          <a:xfrm>
            <a:off x="609600" y="990600"/>
            <a:ext cx="7924800" cy="5245706"/>
          </a:xfrm>
          <a:prstGeom prst="rect">
            <a:avLst/>
          </a:prstGeom>
        </p:spPr>
      </p:pic>
      <p:sp>
        <p:nvSpPr>
          <p:cNvPr id="8" name="Rectangle 7"/>
          <p:cNvSpPr/>
          <p:nvPr/>
        </p:nvSpPr>
        <p:spPr>
          <a:xfrm>
            <a:off x="609600" y="6324600"/>
            <a:ext cx="7924800" cy="400110"/>
          </a:xfrm>
          <a:prstGeom prst="rect">
            <a:avLst/>
          </a:prstGeom>
        </p:spPr>
        <p:txBody>
          <a:bodyPr wrap="square">
            <a:spAutoFit/>
          </a:bodyPr>
          <a:lstStyle/>
          <a:p>
            <a:r>
              <a:rPr lang="en-US" sz="1000" dirty="0" err="1"/>
              <a:t>Remais</a:t>
            </a:r>
            <a:r>
              <a:rPr lang="en-US" sz="1000" dirty="0"/>
              <a:t>, J.V., J.J. Hess, K.L. </a:t>
            </a:r>
            <a:r>
              <a:rPr lang="en-US" sz="1000" dirty="0" err="1"/>
              <a:t>Ebi</a:t>
            </a:r>
            <a:r>
              <a:rPr lang="en-US" sz="1000" i="1" dirty="0"/>
              <a:t>, et al.</a:t>
            </a:r>
            <a:r>
              <a:rPr lang="en-US" sz="1000" dirty="0"/>
              <a:t> 2014. Estimating the health effects of greenhouse gas mitigation strategies: addressing parametric, model, and valuation challenges. </a:t>
            </a:r>
            <a:r>
              <a:rPr lang="en-US" sz="1000" i="1" dirty="0"/>
              <a:t>Environmental health perspectives</a:t>
            </a:r>
            <a:r>
              <a:rPr lang="en-US" sz="1000" dirty="0"/>
              <a:t>.</a:t>
            </a:r>
          </a:p>
        </p:txBody>
      </p:sp>
    </p:spTree>
    <p:extLst>
      <p:ext uri="{BB962C8B-B14F-4D97-AF65-F5344CB8AC3E}">
        <p14:creationId xmlns:p14="http://schemas.microsoft.com/office/powerpoint/2010/main" val="27176010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32936"/>
          </a:xfrm>
        </p:spPr>
        <p:txBody>
          <a:bodyPr/>
          <a:lstStyle/>
          <a:p>
            <a:r>
              <a:rPr lang="en-US" dirty="0" smtClean="0"/>
              <a:t>Food and Agriculture</a:t>
            </a:r>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228600" y="990600"/>
            <a:ext cx="8610600" cy="4953000"/>
          </a:xfrm>
          <a:prstGeom prst="rect">
            <a:avLst/>
          </a:prstGeom>
          <a:noFill/>
          <a:ln w="9525">
            <a:noFill/>
            <a:miter lim="800000"/>
            <a:headEnd/>
            <a:tailEnd/>
          </a:ln>
        </p:spPr>
      </p:pic>
    </p:spTree>
    <p:extLst>
      <p:ext uri="{BB962C8B-B14F-4D97-AF65-F5344CB8AC3E}">
        <p14:creationId xmlns:p14="http://schemas.microsoft.com/office/powerpoint/2010/main" val="12159197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32936"/>
          </a:xfrm>
        </p:spPr>
        <p:txBody>
          <a:bodyPr/>
          <a:lstStyle/>
          <a:p>
            <a:r>
              <a:rPr lang="en-US" dirty="0" smtClean="0"/>
              <a:t>Electricity Generation</a:t>
            </a: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152400" y="990600"/>
            <a:ext cx="8589238" cy="4973204"/>
          </a:xfrm>
          <a:prstGeom prst="rect">
            <a:avLst/>
          </a:prstGeom>
          <a:noFill/>
          <a:ln w="9525">
            <a:noFill/>
            <a:miter lim="800000"/>
            <a:headEnd/>
            <a:tailEnd/>
          </a:ln>
        </p:spPr>
      </p:pic>
    </p:spTree>
    <p:extLst>
      <p:ext uri="{BB962C8B-B14F-4D97-AF65-F5344CB8AC3E}">
        <p14:creationId xmlns:p14="http://schemas.microsoft.com/office/powerpoint/2010/main" val="22640248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32936"/>
          </a:xfrm>
        </p:spPr>
        <p:txBody>
          <a:bodyPr/>
          <a:lstStyle/>
          <a:p>
            <a:r>
              <a:rPr lang="en-US" dirty="0" smtClean="0"/>
              <a:t>Transport</a:t>
            </a:r>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304800" y="990600"/>
            <a:ext cx="8586788" cy="5019676"/>
          </a:xfrm>
          <a:prstGeom prst="rect">
            <a:avLst/>
          </a:prstGeom>
          <a:noFill/>
          <a:ln w="9525">
            <a:noFill/>
            <a:miter lim="800000"/>
            <a:headEnd/>
            <a:tailEnd/>
          </a:ln>
        </p:spPr>
      </p:pic>
    </p:spTree>
    <p:extLst>
      <p:ext uri="{BB962C8B-B14F-4D97-AF65-F5344CB8AC3E}">
        <p14:creationId xmlns:p14="http://schemas.microsoft.com/office/powerpoint/2010/main" val="18239003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101940" cy="6858000"/>
          </a:xfrm>
          <a:prstGeom prst="rect">
            <a:avLst/>
          </a:prstGeom>
          <a:noFill/>
          <a:ln w="9525">
            <a:noFill/>
            <a:miter lim="800000"/>
            <a:headEnd/>
            <a:tailEnd/>
          </a:ln>
        </p:spPr>
      </p:pic>
    </p:spTree>
    <p:extLst>
      <p:ext uri="{BB962C8B-B14F-4D97-AF65-F5344CB8AC3E}">
        <p14:creationId xmlns:p14="http://schemas.microsoft.com/office/powerpoint/2010/main" val="10241745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Key Questions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Is climate change mitigation good for health?</a:t>
            </a:r>
          </a:p>
          <a:p>
            <a:pPr marL="514350" indent="-514350">
              <a:buFont typeface="+mj-lt"/>
              <a:buAutoNum type="arabicPeriod"/>
            </a:pPr>
            <a:r>
              <a:rPr lang="en-US" dirty="0" smtClean="0"/>
              <a:t>Will health co-benefits outweigh the mitigation costs?</a:t>
            </a:r>
          </a:p>
          <a:p>
            <a:pPr marL="514350" indent="-514350">
              <a:buFont typeface="+mj-lt"/>
              <a:buAutoNum type="arabicPeriod"/>
            </a:pPr>
            <a:r>
              <a:rPr lang="en-US" dirty="0" smtClean="0"/>
              <a:t>Which strategies should we prioritize?  </a:t>
            </a:r>
          </a:p>
          <a:p>
            <a:pPr marL="514350" indent="-514350">
              <a:buFont typeface="+mj-lt"/>
              <a:buAutoNum type="arabicPeriod"/>
            </a:pPr>
            <a:r>
              <a:rPr lang="en-US" dirty="0" smtClean="0"/>
              <a:t>What are the knowledge gaps?</a:t>
            </a:r>
          </a:p>
        </p:txBody>
      </p:sp>
    </p:spTree>
    <p:extLst>
      <p:ext uri="{BB962C8B-B14F-4D97-AF65-F5344CB8AC3E}">
        <p14:creationId xmlns:p14="http://schemas.microsoft.com/office/powerpoint/2010/main" val="25020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34440" cy="6858000"/>
          </a:xfrm>
          <a:prstGeom prst="rect">
            <a:avLst/>
          </a:prstGeom>
          <a:noFill/>
          <a:ln w="9525">
            <a:noFill/>
            <a:miter lim="800000"/>
            <a:headEnd/>
            <a:tailEnd/>
          </a:ln>
        </p:spPr>
      </p:pic>
    </p:spTree>
    <p:extLst>
      <p:ext uri="{BB962C8B-B14F-4D97-AF65-F5344CB8AC3E}">
        <p14:creationId xmlns:p14="http://schemas.microsoft.com/office/powerpoint/2010/main" val="3985859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32936"/>
          </a:xfrm>
        </p:spPr>
        <p:txBody>
          <a:bodyPr/>
          <a:lstStyle/>
          <a:p>
            <a:r>
              <a:rPr lang="en-US" dirty="0" smtClean="0"/>
              <a:t>Tradeoffs, e.g. Travel Time</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1676400" y="1219200"/>
            <a:ext cx="5829300" cy="5124450"/>
          </a:xfrm>
          <a:prstGeom prst="rect">
            <a:avLst/>
          </a:prstGeom>
          <a:noFill/>
          <a:ln w="9525">
            <a:noFill/>
            <a:miter lim="800000"/>
            <a:headEnd/>
            <a:tailEnd/>
          </a:ln>
        </p:spPr>
      </p:pic>
    </p:spTree>
    <p:extLst>
      <p:ext uri="{BB962C8B-B14F-4D97-AF65-F5344CB8AC3E}">
        <p14:creationId xmlns:p14="http://schemas.microsoft.com/office/powerpoint/2010/main" val="32663987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Diversity of Approaches</a:t>
            </a:r>
            <a:endParaRPr lang="en-US" dirty="0"/>
          </a:p>
        </p:txBody>
      </p:sp>
      <p:sp>
        <p:nvSpPr>
          <p:cNvPr id="3" name="Content Placeholder 2"/>
          <p:cNvSpPr>
            <a:spLocks noGrp="1"/>
          </p:cNvSpPr>
          <p:nvPr>
            <p:ph idx="1"/>
          </p:nvPr>
        </p:nvSpPr>
        <p:spPr/>
        <p:txBody>
          <a:bodyPr>
            <a:normAutofit fontScale="62500" lnSpcReduction="20000"/>
          </a:bodyPr>
          <a:lstStyle/>
          <a:p>
            <a:r>
              <a:rPr lang="en-US" b="1" dirty="0" smtClean="0"/>
              <a:t>Wide range of scopes</a:t>
            </a:r>
            <a:r>
              <a:rPr lang="en-US" dirty="0" smtClean="0"/>
              <a:t>, from local to global</a:t>
            </a:r>
          </a:p>
          <a:p>
            <a:r>
              <a:rPr lang="en-US" dirty="0" smtClean="0"/>
              <a:t>Starting points vary, but generally are either:</a:t>
            </a:r>
          </a:p>
          <a:p>
            <a:pPr lvl="1"/>
            <a:r>
              <a:rPr lang="en-US" dirty="0" smtClean="0"/>
              <a:t>An </a:t>
            </a:r>
            <a:r>
              <a:rPr lang="en-US" b="1" dirty="0" smtClean="0"/>
              <a:t>emissions target</a:t>
            </a:r>
            <a:r>
              <a:rPr lang="en-US" dirty="0" smtClean="0"/>
              <a:t>, typically expressed as a proportion of historical emissions</a:t>
            </a:r>
          </a:p>
          <a:p>
            <a:pPr lvl="1"/>
            <a:r>
              <a:rPr lang="en-US" dirty="0" smtClean="0"/>
              <a:t>A </a:t>
            </a:r>
            <a:r>
              <a:rPr lang="en-US" b="1" dirty="0" smtClean="0"/>
              <a:t>policy</a:t>
            </a:r>
            <a:r>
              <a:rPr lang="en-US" dirty="0" smtClean="0"/>
              <a:t> (e.g. a tax) aimed at achieving a </a:t>
            </a:r>
            <a:r>
              <a:rPr lang="en-US" b="1" dirty="0" smtClean="0"/>
              <a:t>reduction in consumption</a:t>
            </a:r>
          </a:p>
          <a:p>
            <a:pPr lvl="1"/>
            <a:r>
              <a:rPr lang="en-US" dirty="0" smtClean="0"/>
              <a:t>A </a:t>
            </a:r>
            <a:r>
              <a:rPr lang="en-US" b="1" dirty="0" smtClean="0"/>
              <a:t>policy</a:t>
            </a:r>
            <a:r>
              <a:rPr lang="en-US" dirty="0" smtClean="0"/>
              <a:t> (e.g. cap and trade) aimed at promoting </a:t>
            </a:r>
            <a:r>
              <a:rPr lang="en-US" b="1" dirty="0" smtClean="0"/>
              <a:t>reductions and substitutions</a:t>
            </a:r>
          </a:p>
          <a:p>
            <a:pPr lvl="1"/>
            <a:r>
              <a:rPr lang="en-US" dirty="0" smtClean="0"/>
              <a:t>A </a:t>
            </a:r>
            <a:r>
              <a:rPr lang="en-US" b="1" dirty="0" smtClean="0"/>
              <a:t>health policy target</a:t>
            </a:r>
            <a:r>
              <a:rPr lang="en-US" dirty="0" smtClean="0"/>
              <a:t>, e.g. a dietary change, already endorsed in practice or principal</a:t>
            </a:r>
          </a:p>
          <a:p>
            <a:r>
              <a:rPr lang="en-US" dirty="0" smtClean="0"/>
              <a:t>Starting point often relates to primary goal of research, often modeling for insight, sometimes identifying net costs to policymakers, evaluating tradeoffs of different policy options, exploring differential impacts on specific populations </a:t>
            </a:r>
          </a:p>
          <a:p>
            <a:endParaRPr lang="en-US" dirty="0"/>
          </a:p>
        </p:txBody>
      </p:sp>
    </p:spTree>
    <p:extLst>
      <p:ext uri="{BB962C8B-B14F-4D97-AF65-F5344CB8AC3E}">
        <p14:creationId xmlns:p14="http://schemas.microsoft.com/office/powerpoint/2010/main" val="22674092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Findings</a:t>
            </a:r>
            <a:endParaRPr lang="en-US" dirty="0"/>
          </a:p>
        </p:txBody>
      </p:sp>
      <p:sp>
        <p:nvSpPr>
          <p:cNvPr id="3" name="Content Placeholder 2"/>
          <p:cNvSpPr>
            <a:spLocks noGrp="1"/>
          </p:cNvSpPr>
          <p:nvPr>
            <p:ph idx="1"/>
          </p:nvPr>
        </p:nvSpPr>
        <p:spPr>
          <a:xfrm>
            <a:off x="533400" y="1676400"/>
            <a:ext cx="8077200" cy="4724400"/>
          </a:xfrm>
        </p:spPr>
        <p:txBody>
          <a:bodyPr>
            <a:normAutofit fontScale="55000" lnSpcReduction="20000"/>
          </a:bodyPr>
          <a:lstStyle/>
          <a:p>
            <a:r>
              <a:rPr lang="en-US" b="1" dirty="0" smtClean="0"/>
              <a:t>Substantial health co-benefits </a:t>
            </a:r>
            <a:r>
              <a:rPr lang="en-US" dirty="0" smtClean="0"/>
              <a:t>with almost all policies</a:t>
            </a:r>
          </a:p>
          <a:p>
            <a:r>
              <a:rPr lang="en-US" b="1" dirty="0" smtClean="0"/>
              <a:t>GHG reductions range widely </a:t>
            </a:r>
            <a:r>
              <a:rPr lang="en-US" dirty="0" smtClean="0"/>
              <a:t>depending strategy, on magnitude of changes, and substitutions available </a:t>
            </a:r>
          </a:p>
          <a:p>
            <a:r>
              <a:rPr lang="en-US" b="1" dirty="0" smtClean="0"/>
              <a:t>Significant welfare costs for some mitigation strategies</a:t>
            </a:r>
            <a:r>
              <a:rPr lang="en-US" dirty="0" smtClean="0"/>
              <a:t> (e.g. nutrition)</a:t>
            </a:r>
          </a:p>
          <a:p>
            <a:r>
              <a:rPr lang="en-US" dirty="0"/>
              <a:t>Estimates of co-benefits likely </a:t>
            </a:r>
            <a:r>
              <a:rPr lang="en-US" b="1" dirty="0"/>
              <a:t>systematically low</a:t>
            </a:r>
          </a:p>
          <a:p>
            <a:r>
              <a:rPr lang="en-US" dirty="0"/>
              <a:t>Work has </a:t>
            </a:r>
            <a:r>
              <a:rPr lang="en-US" b="1" dirty="0"/>
              <a:t>imbalanced focus on one aspect of modeling</a:t>
            </a:r>
          </a:p>
          <a:p>
            <a:r>
              <a:rPr lang="en-US" dirty="0" smtClean="0"/>
              <a:t>Some mitigation strategies (e.g. nutrition) require </a:t>
            </a:r>
            <a:r>
              <a:rPr lang="en-US" b="1" dirty="0" smtClean="0"/>
              <a:t>transformative</a:t>
            </a:r>
            <a:r>
              <a:rPr lang="en-US" dirty="0" smtClean="0"/>
              <a:t> </a:t>
            </a:r>
            <a:r>
              <a:rPr lang="en-US" b="1" dirty="0" smtClean="0"/>
              <a:t>change</a:t>
            </a:r>
          </a:p>
          <a:p>
            <a:r>
              <a:rPr lang="en-US" dirty="0" smtClean="0"/>
              <a:t>Substantial </a:t>
            </a:r>
            <a:r>
              <a:rPr lang="en-US" b="1" dirty="0" smtClean="0"/>
              <a:t>regional variation </a:t>
            </a:r>
            <a:r>
              <a:rPr lang="en-US" dirty="0" smtClean="0"/>
              <a:t>of impacts and costs found in economic modeling; </a:t>
            </a:r>
            <a:r>
              <a:rPr lang="en-US" b="1" dirty="0" smtClean="0"/>
              <a:t>differential effects need attention</a:t>
            </a:r>
          </a:p>
          <a:p>
            <a:r>
              <a:rPr lang="en-US" dirty="0" smtClean="0"/>
              <a:t>Linkage of economic, emissions, exposure, and health impact modeling yields most comprehensive insights, yet these </a:t>
            </a:r>
            <a:r>
              <a:rPr lang="en-US" b="1" dirty="0" smtClean="0"/>
              <a:t>end-to-end models are not widely available</a:t>
            </a:r>
          </a:p>
          <a:p>
            <a:r>
              <a:rPr lang="en-US" b="1" dirty="0" smtClean="0"/>
              <a:t>Return </a:t>
            </a:r>
            <a:r>
              <a:rPr lang="en-US" b="1" dirty="0"/>
              <a:t>on investment difficult to determine without more credible economic </a:t>
            </a:r>
            <a:r>
              <a:rPr lang="en-US" b="1" dirty="0" smtClean="0"/>
              <a:t>modeling</a:t>
            </a:r>
            <a:endParaRPr lang="en-US" b="1" dirty="0"/>
          </a:p>
        </p:txBody>
      </p:sp>
    </p:spTree>
    <p:extLst>
      <p:ext uri="{BB962C8B-B14F-4D97-AF65-F5344CB8AC3E}">
        <p14:creationId xmlns:p14="http://schemas.microsoft.com/office/powerpoint/2010/main" val="23243591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gn="ctr"/>
            <a:r>
              <a:rPr lang="en-US" sz="2400" dirty="0" smtClean="0"/>
              <a:t>Communicating via a Public Health Frame</a:t>
            </a:r>
            <a:endParaRPr lang="en-US" sz="2400" dirty="0"/>
          </a:p>
        </p:txBody>
      </p:sp>
      <p:sp>
        <p:nvSpPr>
          <p:cNvPr id="7" name="Text Placeholder 6"/>
          <p:cNvSpPr>
            <a:spLocks noGrp="1"/>
          </p:cNvSpPr>
          <p:nvPr>
            <p:ph type="body" sz="half" idx="2"/>
          </p:nvPr>
        </p:nvSpPr>
        <p:spPr/>
        <p:txBody>
          <a:bodyPr>
            <a:normAutofit fontScale="92500" lnSpcReduction="10000"/>
          </a:bodyPr>
          <a:lstStyle/>
          <a:p>
            <a:endParaRPr lang="en-US" dirty="0" smtClean="0"/>
          </a:p>
          <a:p>
            <a:pPr marL="0" indent="0">
              <a:buNone/>
            </a:pPr>
            <a:r>
              <a:rPr lang="en-US" sz="2400" dirty="0" smtClean="0"/>
              <a:t>A public health frame for communicating climate change impacts and the health co-benefits of mitigation resonated most broadly across a wide range of audiences in experimental conditions</a:t>
            </a:r>
          </a:p>
          <a:p>
            <a:endParaRPr lang="en-US" dirty="0" smtClean="0"/>
          </a:p>
          <a:p>
            <a:endParaRPr lang="en-US" dirty="0"/>
          </a:p>
        </p:txBody>
      </p:sp>
      <p:pic>
        <p:nvPicPr>
          <p:cNvPr id="4" name="Picture 3" descr="10584_2012_513_Fig3_HTM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3657600"/>
            <a:ext cx="5257800" cy="2190750"/>
          </a:xfrm>
          <a:prstGeom prst="rect">
            <a:avLst/>
          </a:prstGeom>
        </p:spPr>
      </p:pic>
      <p:pic>
        <p:nvPicPr>
          <p:cNvPr id="5" name="Picture 4" descr="10584_2012_513_Fig2_HTM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990600"/>
            <a:ext cx="5181600" cy="2176992"/>
          </a:xfrm>
          <a:prstGeom prst="rect">
            <a:avLst/>
          </a:prstGeom>
        </p:spPr>
      </p:pic>
      <p:sp>
        <p:nvSpPr>
          <p:cNvPr id="8" name="TextBox 7"/>
          <p:cNvSpPr txBox="1"/>
          <p:nvPr/>
        </p:nvSpPr>
        <p:spPr>
          <a:xfrm>
            <a:off x="685800" y="6019800"/>
            <a:ext cx="7086600" cy="400110"/>
          </a:xfrm>
          <a:prstGeom prst="rect">
            <a:avLst/>
          </a:prstGeom>
          <a:noFill/>
        </p:spPr>
        <p:txBody>
          <a:bodyPr wrap="square" rtlCol="0">
            <a:spAutoFit/>
          </a:bodyPr>
          <a:lstStyle/>
          <a:p>
            <a:r>
              <a:rPr lang="en-US" sz="1000" dirty="0"/>
              <a:t>Myers, T.A., M.C. </a:t>
            </a:r>
            <a:r>
              <a:rPr lang="en-US" sz="1000" dirty="0" err="1"/>
              <a:t>Nisbet</a:t>
            </a:r>
            <a:r>
              <a:rPr lang="en-US" sz="1000" dirty="0"/>
              <a:t>, E.W. </a:t>
            </a:r>
            <a:r>
              <a:rPr lang="en-US" sz="1000" dirty="0" err="1"/>
              <a:t>Maibach</a:t>
            </a:r>
            <a:r>
              <a:rPr lang="en-US" sz="1000" i="1" dirty="0"/>
              <a:t>, et al.</a:t>
            </a:r>
            <a:r>
              <a:rPr lang="en-US" sz="1000" dirty="0"/>
              <a:t> 2012. A public health frame arouses hopeful emotions about climate change. </a:t>
            </a:r>
            <a:r>
              <a:rPr lang="en-US" sz="1000" i="1" dirty="0"/>
              <a:t>Climatic Change</a:t>
            </a:r>
            <a:r>
              <a:rPr lang="en-US" sz="1000" dirty="0"/>
              <a:t>. </a:t>
            </a:r>
            <a:r>
              <a:rPr lang="en-US" sz="1000" b="1" dirty="0"/>
              <a:t>113</a:t>
            </a:r>
            <a:r>
              <a:rPr lang="en-US" sz="1000" dirty="0"/>
              <a:t>: 1105-1112.</a:t>
            </a:r>
          </a:p>
        </p:txBody>
      </p:sp>
    </p:spTree>
    <p:extLst>
      <p:ext uri="{BB962C8B-B14F-4D97-AF65-F5344CB8AC3E}">
        <p14:creationId xmlns:p14="http://schemas.microsoft.com/office/powerpoint/2010/main" val="9822264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t">
            <a:normAutofit/>
          </a:bodyPr>
          <a:lstStyle/>
          <a:p>
            <a:r>
              <a:rPr lang="en-US" dirty="0" smtClean="0"/>
              <a:t>Complex Pathways</a:t>
            </a:r>
            <a:endParaRPr lang="en-US" dirty="0"/>
          </a:p>
        </p:txBody>
      </p:sp>
      <p:pic>
        <p:nvPicPr>
          <p:cNvPr id="5" name="Picture 4"/>
          <p:cNvPicPr>
            <a:picLocks noChangeAspect="1"/>
          </p:cNvPicPr>
          <p:nvPr/>
        </p:nvPicPr>
        <p:blipFill rotWithShape="1">
          <a:blip r:embed="rId2"/>
          <a:srcRect b="14615"/>
          <a:stretch/>
        </p:blipFill>
        <p:spPr>
          <a:xfrm>
            <a:off x="2133600" y="1447799"/>
            <a:ext cx="6248400" cy="4384517"/>
          </a:xfrm>
          <a:prstGeom prst="rect">
            <a:avLst/>
          </a:prstGeom>
        </p:spPr>
      </p:pic>
      <p:sp>
        <p:nvSpPr>
          <p:cNvPr id="8" name="TextBox 7"/>
          <p:cNvSpPr txBox="1"/>
          <p:nvPr/>
        </p:nvSpPr>
        <p:spPr>
          <a:xfrm>
            <a:off x="609600" y="6019800"/>
            <a:ext cx="7086600" cy="400110"/>
          </a:xfrm>
          <a:prstGeom prst="rect">
            <a:avLst/>
          </a:prstGeom>
          <a:noFill/>
        </p:spPr>
        <p:txBody>
          <a:bodyPr wrap="square" rtlCol="0">
            <a:spAutoFit/>
          </a:bodyPr>
          <a:lstStyle/>
          <a:p>
            <a:r>
              <a:rPr lang="en-US" sz="1000" dirty="0" err="1"/>
              <a:t>Ürge-Vorsatz</a:t>
            </a:r>
            <a:r>
              <a:rPr lang="en-US" sz="1000" dirty="0"/>
              <a:t>, D., S.T. </a:t>
            </a:r>
            <a:r>
              <a:rPr lang="en-US" sz="1000" dirty="0" err="1"/>
              <a:t>Herrero</a:t>
            </a:r>
            <a:r>
              <a:rPr lang="en-US" sz="1000" dirty="0"/>
              <a:t>, N.K. </a:t>
            </a:r>
            <a:r>
              <a:rPr lang="en-US" sz="1000" dirty="0" err="1"/>
              <a:t>Dubash</a:t>
            </a:r>
            <a:r>
              <a:rPr lang="en-US" sz="1000" i="1" dirty="0"/>
              <a:t>, et al.</a:t>
            </a:r>
            <a:r>
              <a:rPr lang="en-US" sz="1000" dirty="0"/>
              <a:t> 2014. Measuring the co-benefits of climate change mitigation. </a:t>
            </a:r>
            <a:r>
              <a:rPr lang="en-US" sz="1000" i="1" dirty="0"/>
              <a:t>Annual Review of Environment and Resources</a:t>
            </a:r>
            <a:r>
              <a:rPr lang="en-US" sz="1000" dirty="0"/>
              <a:t>. </a:t>
            </a:r>
            <a:r>
              <a:rPr lang="en-US" sz="1000" b="1" dirty="0"/>
              <a:t>39</a:t>
            </a:r>
            <a:r>
              <a:rPr lang="en-US" sz="1000" dirty="0"/>
              <a:t>: 549-582</a:t>
            </a:r>
            <a:r>
              <a:rPr lang="en-US" sz="1000" dirty="0" smtClean="0"/>
              <a:t>.</a:t>
            </a:r>
            <a:endParaRPr lang="en-US" dirty="0"/>
          </a:p>
        </p:txBody>
      </p:sp>
      <p:grpSp>
        <p:nvGrpSpPr>
          <p:cNvPr id="15" name="Group 14"/>
          <p:cNvGrpSpPr/>
          <p:nvPr/>
        </p:nvGrpSpPr>
        <p:grpSpPr>
          <a:xfrm>
            <a:off x="228600" y="2667000"/>
            <a:ext cx="1846224" cy="2133600"/>
            <a:chOff x="457200" y="2514600"/>
            <a:chExt cx="1846224" cy="2133600"/>
          </a:xfrm>
        </p:grpSpPr>
        <p:grpSp>
          <p:nvGrpSpPr>
            <p:cNvPr id="12" name="Group 11"/>
            <p:cNvGrpSpPr/>
            <p:nvPr/>
          </p:nvGrpSpPr>
          <p:grpSpPr>
            <a:xfrm>
              <a:off x="457200" y="2971800"/>
              <a:ext cx="1846224" cy="1455587"/>
              <a:chOff x="533400" y="2286000"/>
              <a:chExt cx="1846224" cy="1455587"/>
            </a:xfrm>
          </p:grpSpPr>
          <p:pic>
            <p:nvPicPr>
              <p:cNvPr id="9" name="Picture 8"/>
              <p:cNvPicPr>
                <a:picLocks noChangeAspect="1"/>
              </p:cNvPicPr>
              <p:nvPr/>
            </p:nvPicPr>
            <p:blipFill rotWithShape="1">
              <a:blip r:embed="rId2"/>
              <a:srcRect l="33333" t="87849" r="35695" b="4097"/>
              <a:stretch/>
            </p:blipFill>
            <p:spPr>
              <a:xfrm>
                <a:off x="609600" y="2819400"/>
                <a:ext cx="1770024" cy="378279"/>
              </a:xfrm>
              <a:prstGeom prst="rect">
                <a:avLst/>
              </a:prstGeom>
            </p:spPr>
          </p:pic>
          <p:pic>
            <p:nvPicPr>
              <p:cNvPr id="10" name="Picture 9"/>
              <p:cNvPicPr>
                <a:picLocks noChangeAspect="1"/>
              </p:cNvPicPr>
              <p:nvPr/>
            </p:nvPicPr>
            <p:blipFill rotWithShape="1">
              <a:blip r:embed="rId2"/>
              <a:srcRect l="6144" t="87849" r="65702" b="3892"/>
              <a:stretch/>
            </p:blipFill>
            <p:spPr>
              <a:xfrm>
                <a:off x="685800" y="2286000"/>
                <a:ext cx="1608983" cy="387905"/>
              </a:xfrm>
              <a:prstGeom prst="rect">
                <a:avLst/>
              </a:prstGeom>
            </p:spPr>
          </p:pic>
          <p:pic>
            <p:nvPicPr>
              <p:cNvPr id="11" name="Picture 10"/>
              <p:cNvPicPr>
                <a:picLocks noChangeAspect="1"/>
              </p:cNvPicPr>
              <p:nvPr/>
            </p:nvPicPr>
            <p:blipFill rotWithShape="1">
              <a:blip r:embed="rId2"/>
              <a:srcRect l="65003" t="87849" r="6615" b="3873"/>
              <a:stretch/>
            </p:blipFill>
            <p:spPr>
              <a:xfrm>
                <a:off x="533400" y="3352800"/>
                <a:ext cx="1622016" cy="388787"/>
              </a:xfrm>
              <a:prstGeom prst="rect">
                <a:avLst/>
              </a:prstGeom>
            </p:spPr>
          </p:pic>
        </p:grpSp>
        <p:sp>
          <p:nvSpPr>
            <p:cNvPr id="13" name="Rounded Rectangle 12"/>
            <p:cNvSpPr/>
            <p:nvPr/>
          </p:nvSpPr>
          <p:spPr>
            <a:xfrm>
              <a:off x="533400" y="2514600"/>
              <a:ext cx="1752600" cy="213360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762000" y="2590800"/>
              <a:ext cx="1295400" cy="276999"/>
            </a:xfrm>
            <a:prstGeom prst="rect">
              <a:avLst/>
            </a:prstGeom>
            <a:noFill/>
          </p:spPr>
          <p:txBody>
            <a:bodyPr wrap="square" rtlCol="0">
              <a:spAutoFit/>
            </a:bodyPr>
            <a:lstStyle/>
            <a:p>
              <a:pPr algn="ctr"/>
              <a:r>
                <a:rPr lang="en-US" sz="1200" dirty="0" smtClean="0"/>
                <a:t>Legend</a:t>
              </a:r>
              <a:endParaRPr lang="en-US" sz="1200" dirty="0"/>
            </a:p>
          </p:txBody>
        </p:sp>
      </p:grpSp>
    </p:spTree>
    <p:extLst>
      <p:ext uri="{BB962C8B-B14F-4D97-AF65-F5344CB8AC3E}">
        <p14:creationId xmlns:p14="http://schemas.microsoft.com/office/powerpoint/2010/main" val="25215747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837262"/>
            <a:ext cx="3505200" cy="3984513"/>
          </a:xfrm>
        </p:spPr>
        <p:txBody>
          <a:bodyPr/>
          <a:lstStyle/>
          <a:p>
            <a:r>
              <a:rPr lang="en-US" dirty="0" err="1" smtClean="0"/>
              <a:t>asdfasdf</a:t>
            </a:r>
            <a:endParaRPr lang="en-US" dirty="0"/>
          </a:p>
        </p:txBody>
      </p:sp>
      <p:pic>
        <p:nvPicPr>
          <p:cNvPr id="4" name="Picture 3" descr="impact_chain_ind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743200" y="6477000"/>
            <a:ext cx="3657600" cy="246221"/>
          </a:xfrm>
          <a:prstGeom prst="rect">
            <a:avLst/>
          </a:prstGeom>
          <a:noFill/>
        </p:spPr>
        <p:txBody>
          <a:bodyPr wrap="square" rtlCol="0">
            <a:spAutoFit/>
          </a:bodyPr>
          <a:lstStyle/>
          <a:p>
            <a:pPr algn="ctr"/>
            <a:r>
              <a:rPr lang="en-US" sz="1000" dirty="0" smtClean="0"/>
              <a:t>Available </a:t>
            </a:r>
            <a:r>
              <a:rPr lang="en-US" sz="1000" dirty="0" smtClean="0">
                <a:hlinkClick r:id="rId3"/>
              </a:rPr>
              <a:t>here</a:t>
            </a:r>
            <a:endParaRPr lang="en-US" sz="1000" dirty="0"/>
          </a:p>
        </p:txBody>
      </p:sp>
    </p:spTree>
    <p:extLst>
      <p:ext uri="{BB962C8B-B14F-4D97-AF65-F5344CB8AC3E}">
        <p14:creationId xmlns:p14="http://schemas.microsoft.com/office/powerpoint/2010/main" val="23155513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Perspective</a:t>
            </a:r>
            <a:endParaRPr lang="en-US" dirty="0"/>
          </a:p>
        </p:txBody>
      </p:sp>
      <p:sp>
        <p:nvSpPr>
          <p:cNvPr id="6" name="Content Placeholder 5"/>
          <p:cNvSpPr>
            <a:spLocks noGrp="1"/>
          </p:cNvSpPr>
          <p:nvPr>
            <p:ph idx="1"/>
          </p:nvPr>
        </p:nvSpPr>
        <p:spPr>
          <a:xfrm>
            <a:off x="5943600" y="1837262"/>
            <a:ext cx="2743200" cy="3984513"/>
          </a:xfrm>
        </p:spPr>
        <p:txBody>
          <a:bodyPr>
            <a:normAutofit fontScale="70000" lnSpcReduction="20000"/>
          </a:bodyPr>
          <a:lstStyle/>
          <a:p>
            <a:r>
              <a:rPr lang="en-US" dirty="0" smtClean="0"/>
              <a:t>Including co-benefits shifts the marginal benefits curve up</a:t>
            </a:r>
          </a:p>
          <a:p>
            <a:r>
              <a:rPr lang="en-US" dirty="0" smtClean="0"/>
              <a:t>Result is shift in optimal abatement, balance of </a:t>
            </a:r>
            <a:r>
              <a:rPr lang="en-US" dirty="0"/>
              <a:t>marginal costs and marginal </a:t>
            </a:r>
            <a:r>
              <a:rPr lang="en-US" dirty="0" smtClean="0"/>
              <a:t>benefits, from Q</a:t>
            </a:r>
            <a:r>
              <a:rPr lang="en-US" baseline="-25000" dirty="0" smtClean="0"/>
              <a:t>1</a:t>
            </a:r>
            <a:r>
              <a:rPr lang="en-US" dirty="0" smtClean="0"/>
              <a:t> to Q</a:t>
            </a:r>
            <a:r>
              <a:rPr lang="en-US" baseline="-25000" dirty="0" smtClean="0"/>
              <a:t>2</a:t>
            </a:r>
            <a:r>
              <a:rPr lang="en-US" dirty="0" smtClean="0"/>
              <a:t> </a:t>
            </a:r>
            <a:endParaRPr lang="en-US" dirty="0"/>
          </a:p>
        </p:txBody>
      </p:sp>
      <p:pic>
        <p:nvPicPr>
          <p:cNvPr id="4" name="Picture 3"/>
          <p:cNvPicPr>
            <a:picLocks noChangeAspect="1"/>
          </p:cNvPicPr>
          <p:nvPr/>
        </p:nvPicPr>
        <p:blipFill rotWithShape="1">
          <a:blip r:embed="rId2"/>
          <a:srcRect r="5086"/>
          <a:stretch/>
        </p:blipFill>
        <p:spPr>
          <a:xfrm>
            <a:off x="304800" y="1828800"/>
            <a:ext cx="5568990" cy="3659040"/>
          </a:xfrm>
          <a:prstGeom prst="rect">
            <a:avLst/>
          </a:prstGeom>
        </p:spPr>
      </p:pic>
      <p:sp>
        <p:nvSpPr>
          <p:cNvPr id="5" name="TextBox 4"/>
          <p:cNvSpPr txBox="1"/>
          <p:nvPr/>
        </p:nvSpPr>
        <p:spPr>
          <a:xfrm>
            <a:off x="838200" y="5943600"/>
            <a:ext cx="7086600" cy="400110"/>
          </a:xfrm>
          <a:prstGeom prst="rect">
            <a:avLst/>
          </a:prstGeom>
          <a:noFill/>
        </p:spPr>
        <p:txBody>
          <a:bodyPr wrap="square" rtlCol="0">
            <a:spAutoFit/>
          </a:bodyPr>
          <a:lstStyle/>
          <a:p>
            <a:r>
              <a:rPr lang="en-US" sz="1000" dirty="0" err="1"/>
              <a:t>Ürge-Vorsatz</a:t>
            </a:r>
            <a:r>
              <a:rPr lang="en-US" sz="1000" dirty="0"/>
              <a:t>, D., S.T. </a:t>
            </a:r>
            <a:r>
              <a:rPr lang="en-US" sz="1000" dirty="0" err="1"/>
              <a:t>Herrero</a:t>
            </a:r>
            <a:r>
              <a:rPr lang="en-US" sz="1000" dirty="0"/>
              <a:t>, N.K. </a:t>
            </a:r>
            <a:r>
              <a:rPr lang="en-US" sz="1000" dirty="0" err="1"/>
              <a:t>Dubash</a:t>
            </a:r>
            <a:r>
              <a:rPr lang="en-US" sz="1000" i="1" dirty="0"/>
              <a:t>, et al.</a:t>
            </a:r>
            <a:r>
              <a:rPr lang="en-US" sz="1000" dirty="0"/>
              <a:t> 2014. Measuring the co-benefits of climate change mitigation. </a:t>
            </a:r>
            <a:r>
              <a:rPr lang="en-US" sz="1000" i="1" dirty="0"/>
              <a:t>Annual Review of Environment and Resources</a:t>
            </a:r>
            <a:r>
              <a:rPr lang="en-US" sz="1000" dirty="0"/>
              <a:t>. </a:t>
            </a:r>
            <a:r>
              <a:rPr lang="en-US" sz="1000" b="1" dirty="0"/>
              <a:t>39</a:t>
            </a:r>
            <a:r>
              <a:rPr lang="en-US" sz="1000" dirty="0"/>
              <a:t>: 549-582</a:t>
            </a:r>
            <a:r>
              <a:rPr lang="en-US" sz="1000" dirty="0" smtClean="0"/>
              <a:t>.</a:t>
            </a:r>
            <a:endParaRPr lang="en-US" dirty="0"/>
          </a:p>
        </p:txBody>
      </p:sp>
    </p:spTree>
    <p:extLst>
      <p:ext uri="{BB962C8B-B14F-4D97-AF65-F5344CB8AC3E}">
        <p14:creationId xmlns:p14="http://schemas.microsoft.com/office/powerpoint/2010/main" val="224439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Other Advantages</a:t>
            </a:r>
            <a:endParaRPr lang="en-US" dirty="0"/>
          </a:p>
        </p:txBody>
      </p:sp>
      <p:sp>
        <p:nvSpPr>
          <p:cNvPr id="3" name="Content Placeholder 2"/>
          <p:cNvSpPr>
            <a:spLocks noGrp="1"/>
          </p:cNvSpPr>
          <p:nvPr>
            <p:ph idx="1"/>
          </p:nvPr>
        </p:nvSpPr>
        <p:spPr>
          <a:xfrm>
            <a:off x="457200" y="1676400"/>
            <a:ext cx="8229600" cy="3984513"/>
          </a:xfrm>
        </p:spPr>
        <p:txBody>
          <a:bodyPr>
            <a:normAutofit fontScale="85000" lnSpcReduction="10000"/>
          </a:bodyPr>
          <a:lstStyle/>
          <a:p>
            <a:r>
              <a:rPr lang="en-US" dirty="0" smtClean="0"/>
              <a:t>Including co-benefits, particularly for impacts that accrue quickly, helps counter </a:t>
            </a:r>
            <a:r>
              <a:rPr lang="en-US" b="1" dirty="0" smtClean="0"/>
              <a:t>loss aversion </a:t>
            </a:r>
            <a:r>
              <a:rPr lang="en-US" dirty="0" smtClean="0"/>
              <a:t>among policymakers</a:t>
            </a:r>
          </a:p>
          <a:p>
            <a:r>
              <a:rPr lang="en-US" dirty="0" smtClean="0"/>
              <a:t>Emphasizing co-benefits can counter </a:t>
            </a:r>
            <a:r>
              <a:rPr lang="en-US" b="1" dirty="0" smtClean="0"/>
              <a:t>implicit discounting </a:t>
            </a:r>
            <a:r>
              <a:rPr lang="en-US" dirty="0" smtClean="0"/>
              <a:t>of primary benefits both in space and time</a:t>
            </a:r>
          </a:p>
          <a:p>
            <a:r>
              <a:rPr lang="en-US" dirty="0" smtClean="0"/>
              <a:t>Climatic stability is an underprovided global public good; emphasizing co-benefits can localize positive impacts and counter the </a:t>
            </a:r>
            <a:r>
              <a:rPr lang="en-US" b="1" dirty="0" smtClean="0"/>
              <a:t>tragedy of the commons</a:t>
            </a:r>
          </a:p>
          <a:p>
            <a:endParaRPr lang="en-US" dirty="0" smtClean="0"/>
          </a:p>
          <a:p>
            <a:endParaRPr lang="en-US" dirty="0"/>
          </a:p>
        </p:txBody>
      </p:sp>
      <p:sp>
        <p:nvSpPr>
          <p:cNvPr id="4" name="TextBox 3"/>
          <p:cNvSpPr txBox="1"/>
          <p:nvPr/>
        </p:nvSpPr>
        <p:spPr>
          <a:xfrm>
            <a:off x="838200" y="5943600"/>
            <a:ext cx="7086600" cy="400110"/>
          </a:xfrm>
          <a:prstGeom prst="rect">
            <a:avLst/>
          </a:prstGeom>
          <a:noFill/>
        </p:spPr>
        <p:txBody>
          <a:bodyPr wrap="square" rtlCol="0">
            <a:spAutoFit/>
          </a:bodyPr>
          <a:lstStyle/>
          <a:p>
            <a:r>
              <a:rPr lang="en-US" sz="1000" dirty="0" err="1"/>
              <a:t>Ürge-Vorsatz</a:t>
            </a:r>
            <a:r>
              <a:rPr lang="en-US" sz="1000" dirty="0"/>
              <a:t>, D., S.T. </a:t>
            </a:r>
            <a:r>
              <a:rPr lang="en-US" sz="1000" dirty="0" err="1"/>
              <a:t>Herrero</a:t>
            </a:r>
            <a:r>
              <a:rPr lang="en-US" sz="1000" dirty="0"/>
              <a:t>, N.K. </a:t>
            </a:r>
            <a:r>
              <a:rPr lang="en-US" sz="1000" dirty="0" err="1"/>
              <a:t>Dubash</a:t>
            </a:r>
            <a:r>
              <a:rPr lang="en-US" sz="1000" i="1" dirty="0"/>
              <a:t>, et al.</a:t>
            </a:r>
            <a:r>
              <a:rPr lang="en-US" sz="1000" dirty="0"/>
              <a:t> 2014. Measuring the co-benefits of climate change mitigation. </a:t>
            </a:r>
            <a:r>
              <a:rPr lang="en-US" sz="1000" i="1" dirty="0"/>
              <a:t>Annual Review of Environment and Resources</a:t>
            </a:r>
            <a:r>
              <a:rPr lang="en-US" sz="1000" dirty="0"/>
              <a:t>. </a:t>
            </a:r>
            <a:r>
              <a:rPr lang="en-US" sz="1000" b="1" dirty="0"/>
              <a:t>39</a:t>
            </a:r>
            <a:r>
              <a:rPr lang="en-US" sz="1000" dirty="0"/>
              <a:t>: 549-582</a:t>
            </a:r>
            <a:r>
              <a:rPr lang="en-US" sz="1000" dirty="0" smtClean="0"/>
              <a:t>.</a:t>
            </a:r>
            <a:endParaRPr lang="en-US" dirty="0"/>
          </a:p>
        </p:txBody>
      </p:sp>
    </p:spTree>
    <p:extLst>
      <p:ext uri="{BB962C8B-B14F-4D97-AF65-F5344CB8AC3E}">
        <p14:creationId xmlns:p14="http://schemas.microsoft.com/office/powerpoint/2010/main" val="23972594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chor="t"/>
          <a:lstStyle/>
          <a:p>
            <a:r>
              <a:rPr lang="en-US" dirty="0" smtClean="0"/>
              <a:t>Where We Need to Go</a:t>
            </a:r>
            <a:endParaRPr lang="en-US" dirty="0"/>
          </a:p>
        </p:txBody>
      </p:sp>
      <p:pic>
        <p:nvPicPr>
          <p:cNvPr id="4" name="Picture 3" descr="nature18307-f2.jpg"/>
          <p:cNvPicPr>
            <a:picLocks noChangeAspect="1"/>
          </p:cNvPicPr>
          <p:nvPr/>
        </p:nvPicPr>
        <p:blipFill rotWithShape="1">
          <a:blip r:embed="rId2">
            <a:extLst>
              <a:ext uri="{28A0092B-C50C-407E-A947-70E740481C1C}">
                <a14:useLocalDpi xmlns:a14="http://schemas.microsoft.com/office/drawing/2010/main" val="0"/>
              </a:ext>
            </a:extLst>
          </a:blip>
          <a:srcRect r="28064" b="45306"/>
          <a:stretch/>
        </p:blipFill>
        <p:spPr>
          <a:xfrm>
            <a:off x="1523999" y="1524000"/>
            <a:ext cx="6178835" cy="4648200"/>
          </a:xfrm>
          <a:prstGeom prst="rect">
            <a:avLst/>
          </a:prstGeom>
        </p:spPr>
      </p:pic>
      <p:sp>
        <p:nvSpPr>
          <p:cNvPr id="12" name="TextBox 11"/>
          <p:cNvSpPr txBox="1"/>
          <p:nvPr/>
        </p:nvSpPr>
        <p:spPr>
          <a:xfrm>
            <a:off x="304800" y="6096000"/>
            <a:ext cx="7543800" cy="400110"/>
          </a:xfrm>
          <a:prstGeom prst="rect">
            <a:avLst/>
          </a:prstGeom>
          <a:noFill/>
        </p:spPr>
        <p:txBody>
          <a:bodyPr wrap="square" rtlCol="0">
            <a:spAutoFit/>
          </a:bodyPr>
          <a:lstStyle/>
          <a:p>
            <a:r>
              <a:rPr lang="en-US" sz="1000" dirty="0" err="1"/>
              <a:t>Rogelj</a:t>
            </a:r>
            <a:r>
              <a:rPr lang="en-US" sz="1000" dirty="0"/>
              <a:t>, J., M. den </a:t>
            </a:r>
            <a:r>
              <a:rPr lang="en-US" sz="1000" dirty="0" err="1"/>
              <a:t>Elzen</a:t>
            </a:r>
            <a:r>
              <a:rPr lang="en-US" sz="1000" dirty="0"/>
              <a:t>, N. </a:t>
            </a:r>
            <a:r>
              <a:rPr lang="en-US" sz="1000" dirty="0" err="1"/>
              <a:t>Höhne</a:t>
            </a:r>
            <a:r>
              <a:rPr lang="en-US" sz="1000" i="1" dirty="0"/>
              <a:t>, et al.</a:t>
            </a:r>
            <a:r>
              <a:rPr lang="en-US" sz="1000" dirty="0"/>
              <a:t> 2016. Paris Agreement climate proposals need a boost to keep warming well below 2 C. </a:t>
            </a:r>
            <a:r>
              <a:rPr lang="en-US" sz="1000" i="1" dirty="0"/>
              <a:t>Nature</a:t>
            </a:r>
            <a:r>
              <a:rPr lang="en-US" sz="1000" dirty="0"/>
              <a:t>. </a:t>
            </a:r>
            <a:r>
              <a:rPr lang="en-US" sz="1000" b="1" dirty="0"/>
              <a:t>534</a:t>
            </a:r>
            <a:r>
              <a:rPr lang="en-US" sz="1000" dirty="0"/>
              <a:t>: 631-639.</a:t>
            </a:r>
          </a:p>
        </p:txBody>
      </p:sp>
    </p:spTree>
    <p:extLst>
      <p:ext uri="{BB962C8B-B14F-4D97-AF65-F5344CB8AC3E}">
        <p14:creationId xmlns:p14="http://schemas.microsoft.com/office/powerpoint/2010/main" val="33617532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Emissions and Risks</a:t>
            </a:r>
            <a:endParaRPr lang="en-US" dirty="0"/>
          </a:p>
        </p:txBody>
      </p:sp>
      <p:pic>
        <p:nvPicPr>
          <p:cNvPr id="4" name="Picture 3"/>
          <p:cNvPicPr>
            <a:picLocks noChangeAspect="1"/>
          </p:cNvPicPr>
          <p:nvPr/>
        </p:nvPicPr>
        <p:blipFill>
          <a:blip r:embed="rId2"/>
          <a:stretch>
            <a:fillRect/>
          </a:stretch>
        </p:blipFill>
        <p:spPr>
          <a:xfrm>
            <a:off x="1447800" y="1600200"/>
            <a:ext cx="6431071" cy="4648200"/>
          </a:xfrm>
          <a:prstGeom prst="rect">
            <a:avLst/>
          </a:prstGeom>
        </p:spPr>
      </p:pic>
      <p:sp>
        <p:nvSpPr>
          <p:cNvPr id="5" name="TextBox 4"/>
          <p:cNvSpPr txBox="1"/>
          <p:nvPr/>
        </p:nvSpPr>
        <p:spPr>
          <a:xfrm>
            <a:off x="228600" y="6019800"/>
            <a:ext cx="2895600" cy="276999"/>
          </a:xfrm>
          <a:prstGeom prst="rect">
            <a:avLst/>
          </a:prstGeom>
          <a:noFill/>
        </p:spPr>
        <p:txBody>
          <a:bodyPr wrap="square" rtlCol="0">
            <a:spAutoFit/>
          </a:bodyPr>
          <a:lstStyle/>
          <a:p>
            <a:r>
              <a:rPr lang="en-US" sz="1200" dirty="0" smtClean="0"/>
              <a:t>IPCC AR5 WGIII</a:t>
            </a:r>
            <a:endParaRPr lang="en-US" sz="1200" dirty="0"/>
          </a:p>
        </p:txBody>
      </p:sp>
    </p:spTree>
    <p:extLst>
      <p:ext uri="{BB962C8B-B14F-4D97-AF65-F5344CB8AC3E}">
        <p14:creationId xmlns:p14="http://schemas.microsoft.com/office/powerpoint/2010/main" val="4696220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1" y="0"/>
            <a:ext cx="9143999" cy="6858000"/>
            <a:chOff x="-5638800" y="2133600"/>
            <a:chExt cx="4800600" cy="3200400"/>
          </a:xfrm>
        </p:grpSpPr>
        <p:sp>
          <p:nvSpPr>
            <p:cNvPr id="50" name="Rectangle 49"/>
            <p:cNvSpPr/>
            <p:nvPr/>
          </p:nvSpPr>
          <p:spPr>
            <a:xfrm>
              <a:off x="-2438400" y="3200400"/>
              <a:ext cx="1600200" cy="10668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ectangle 50"/>
            <p:cNvSpPr/>
            <p:nvPr/>
          </p:nvSpPr>
          <p:spPr>
            <a:xfrm>
              <a:off x="-2438400" y="2133600"/>
              <a:ext cx="1600200" cy="10668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p:cNvSpPr/>
            <p:nvPr/>
          </p:nvSpPr>
          <p:spPr>
            <a:xfrm>
              <a:off x="-2438400" y="4267200"/>
              <a:ext cx="1600200" cy="10668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p:nvSpPr>
          <p:spPr>
            <a:xfrm>
              <a:off x="-4038600" y="3200400"/>
              <a:ext cx="1600200" cy="10668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p:nvSpPr>
          <p:spPr>
            <a:xfrm>
              <a:off x="-4038600" y="2133600"/>
              <a:ext cx="1600200" cy="10668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ectangle 54"/>
            <p:cNvSpPr/>
            <p:nvPr/>
          </p:nvSpPr>
          <p:spPr>
            <a:xfrm>
              <a:off x="-4038600" y="4267200"/>
              <a:ext cx="1600200" cy="10668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ectangle 55"/>
            <p:cNvSpPr/>
            <p:nvPr/>
          </p:nvSpPr>
          <p:spPr>
            <a:xfrm>
              <a:off x="-5638800" y="3200400"/>
              <a:ext cx="1600200" cy="10668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p:nvSpPr>
          <p:spPr>
            <a:xfrm>
              <a:off x="-5638800" y="2133600"/>
              <a:ext cx="1600200" cy="10668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Rectangle 57"/>
            <p:cNvSpPr/>
            <p:nvPr/>
          </p:nvSpPr>
          <p:spPr>
            <a:xfrm>
              <a:off x="-5638800" y="4267200"/>
              <a:ext cx="1600200" cy="10668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36" name="Picture 35"/>
          <p:cNvPicPr>
            <a:picLocks noChangeAspect="1"/>
          </p:cNvPicPr>
          <p:nvPr/>
        </p:nvPicPr>
        <p:blipFill rotWithShape="1">
          <a:blip r:embed="rId2">
            <a:extLst>
              <a:ext uri="{28A0092B-C50C-407E-A947-70E740481C1C}">
                <a14:useLocalDpi xmlns:a14="http://schemas.microsoft.com/office/drawing/2010/main" val="0"/>
              </a:ext>
            </a:extLst>
          </a:blip>
          <a:srcRect l="4696" t="6250" r="1555"/>
          <a:stretch/>
        </p:blipFill>
        <p:spPr>
          <a:xfrm>
            <a:off x="1" y="4572000"/>
            <a:ext cx="3048000" cy="2286000"/>
          </a:xfrm>
          <a:prstGeom prst="rect">
            <a:avLst/>
          </a:prstGeom>
        </p:spPr>
      </p:pic>
      <p:pic>
        <p:nvPicPr>
          <p:cNvPr id="5123" name="Picture 3" descr="C:\Users\richardw\AppData\Local\Microsoft\Windows\Temporary Internet Files\Content.IE5\NMR8LV47\MP90038606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91" r="3143" b="2172"/>
          <a:stretch/>
        </p:blipFill>
        <p:spPr bwMode="auto">
          <a:xfrm>
            <a:off x="1" y="228600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richardw\AppData\Local\Microsoft\Windows\Temporary Internet Files\Content.IE5\TXVBZHZ5\MP900422987[1].jpg"/>
          <p:cNvPicPr>
            <a:picLocks noChangeAspect="1" noChangeArrowheads="1"/>
          </p:cNvPicPr>
          <p:nvPr/>
        </p:nvPicPr>
        <p:blipFill rotWithShape="1">
          <a:blip r:embed="rId4">
            <a:extLst>
              <a:ext uri="{28A0092B-C50C-407E-A947-70E740481C1C}">
                <a14:useLocalDpi xmlns:a14="http://schemas.microsoft.com/office/drawing/2010/main" val="0"/>
              </a:ext>
            </a:extLst>
          </a:blip>
          <a:srcRect l="48537" t="47076" r="4443" b="8790"/>
          <a:stretch/>
        </p:blipFill>
        <p:spPr bwMode="auto">
          <a:xfrm>
            <a:off x="6093729" y="4572000"/>
            <a:ext cx="3050271" cy="2286001"/>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a:xfrm>
            <a:off x="2514600" y="457200"/>
            <a:ext cx="66294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n-US" sz="1800" dirty="0">
              <a:solidFill>
                <a:prstClr val="black"/>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2406" y="4800600"/>
            <a:ext cx="1371194" cy="2057400"/>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600" y="718868"/>
            <a:ext cx="2123000" cy="838112"/>
          </a:xfrm>
          <a:prstGeom prst="rect">
            <a:avLst/>
          </a:prstGeom>
        </p:spPr>
      </p:pic>
      <p:sp>
        <p:nvSpPr>
          <p:cNvPr id="35" name="Rectangle 34"/>
          <p:cNvSpPr/>
          <p:nvPr/>
        </p:nvSpPr>
        <p:spPr>
          <a:xfrm>
            <a:off x="3048000" y="2286001"/>
            <a:ext cx="6096000" cy="2285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r>
              <a:rPr lang="en-US" sz="2800" b="1" dirty="0" smtClean="0">
                <a:solidFill>
                  <a:srgbClr val="1F497D">
                    <a:lumMod val="60000"/>
                    <a:lumOff val="40000"/>
                  </a:srgbClr>
                </a:solidFill>
              </a:rPr>
              <a:t>Greenhouse Gas and Air Pollution Sources Overview</a:t>
            </a:r>
          </a:p>
          <a:p>
            <a:pPr algn="ctr"/>
            <a:endParaRPr lang="en-US" sz="2400" dirty="0">
              <a:solidFill>
                <a:srgbClr val="1F497D">
                  <a:lumMod val="60000"/>
                  <a:lumOff val="40000"/>
                </a:srgbClr>
              </a:solidFill>
            </a:endParaRPr>
          </a:p>
        </p:txBody>
      </p:sp>
      <p:sp>
        <p:nvSpPr>
          <p:cNvPr id="60" name="Rectangle 59"/>
          <p:cNvSpPr/>
          <p:nvPr/>
        </p:nvSpPr>
        <p:spPr>
          <a:xfrm>
            <a:off x="3048000" y="4572000"/>
            <a:ext cx="3048001" cy="2285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r>
              <a:rPr lang="en-US" dirty="0" smtClean="0">
                <a:solidFill>
                  <a:srgbClr val="9BBB59">
                    <a:lumMod val="75000"/>
                  </a:srgbClr>
                </a:solidFill>
              </a:rPr>
              <a:t>Kathy Strange</a:t>
            </a:r>
          </a:p>
          <a:p>
            <a:pPr algn="ctr"/>
            <a:r>
              <a:rPr lang="en-US" dirty="0" smtClean="0">
                <a:solidFill>
                  <a:srgbClr val="9BBB59">
                    <a:lumMod val="75000"/>
                  </a:srgbClr>
                </a:solidFill>
              </a:rPr>
              <a:t>Sustainable Path </a:t>
            </a:r>
          </a:p>
          <a:p>
            <a:pPr algn="ctr"/>
            <a:r>
              <a:rPr lang="en-US" dirty="0" smtClean="0">
                <a:solidFill>
                  <a:srgbClr val="9BBB59">
                    <a:lumMod val="75000"/>
                  </a:srgbClr>
                </a:solidFill>
              </a:rPr>
              <a:t>2.1.17</a:t>
            </a:r>
            <a:endParaRPr lang="en-US" dirty="0">
              <a:solidFill>
                <a:srgbClr val="9BBB59">
                  <a:lumMod val="75000"/>
                </a:srgbClr>
              </a:solidFill>
            </a:endParaRPr>
          </a:p>
          <a:p>
            <a:pPr algn="ctr"/>
            <a:endParaRPr lang="en-US" sz="1400" dirty="0" smtClean="0">
              <a:solidFill>
                <a:srgbClr val="9BBB59">
                  <a:lumMod val="75000"/>
                </a:srgbClr>
              </a:solidFill>
            </a:endParaRPr>
          </a:p>
        </p:txBody>
      </p:sp>
      <p:pic>
        <p:nvPicPr>
          <p:cNvPr id="5122" name="Picture 2" descr="C:\Users\richardw\AppData\Local\Microsoft\Windows\Temporary Internet Files\Content.IE5\1JCQBCPB\MP900316922[1].jpg"/>
          <p:cNvPicPr>
            <a:picLocks noChangeAspect="1" noChangeArrowheads="1"/>
          </p:cNvPicPr>
          <p:nvPr/>
        </p:nvPicPr>
        <p:blipFill rotWithShape="1">
          <a:blip r:embed="rId7">
            <a:extLst>
              <a:ext uri="{28A0092B-C50C-407E-A947-70E740481C1C}">
                <a14:useLocalDpi xmlns:a14="http://schemas.microsoft.com/office/drawing/2010/main" val="0"/>
              </a:ext>
            </a:extLst>
          </a:blip>
          <a:srcRect l="3447" t="29319" r="4637" b="18978"/>
          <a:stretch/>
        </p:blipFill>
        <p:spPr bwMode="auto">
          <a:xfrm>
            <a:off x="3048001" y="0"/>
            <a:ext cx="6095999" cy="2286000"/>
          </a:xfrm>
          <a:prstGeom prst="rect">
            <a:avLst/>
          </a:prstGeom>
          <a:noFill/>
          <a:extLst>
            <a:ext uri="{909E8E84-426E-40DD-AFC4-6F175D3DCCD1}">
              <a14:hiddenFill xmlns:a14="http://schemas.microsoft.com/office/drawing/2010/main">
                <a:solidFill>
                  <a:srgbClr val="FFFFFF"/>
                </a:solidFill>
              </a14:hiddenFill>
            </a:ext>
          </a:extLst>
        </p:spPr>
      </p:pic>
      <p:cxnSp>
        <p:nvCxnSpPr>
          <p:cNvPr id="67" name="Straight Connector 66"/>
          <p:cNvCxnSpPr/>
          <p:nvPr/>
        </p:nvCxnSpPr>
        <p:spPr>
          <a:xfrm flipH="1">
            <a:off x="2" y="2286000"/>
            <a:ext cx="9143998" cy="0"/>
          </a:xfrm>
          <a:prstGeom prst="line">
            <a:avLst/>
          </a:prstGeom>
          <a:ln w="57150">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6096001" y="4572000"/>
            <a:ext cx="0" cy="2286002"/>
          </a:xfrm>
          <a:prstGeom prst="line">
            <a:avLst/>
          </a:prstGeom>
          <a:ln w="57150">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30192" y="4572000"/>
            <a:ext cx="9174192"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flipV="1">
            <a:off x="3048000" y="0"/>
            <a:ext cx="1" cy="6857999"/>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476226" y="6322469"/>
            <a:ext cx="1828800" cy="501997"/>
          </a:xfrm>
          <a:prstGeom prst="rect">
            <a:avLst/>
          </a:prstGeom>
          <a:noFill/>
        </p:spPr>
        <p:txBody>
          <a:bodyPr wrap="square" rtlCol="0">
            <a:spAutoFit/>
          </a:bodyPr>
          <a:lstStyle/>
          <a:p>
            <a:pPr>
              <a:lnSpc>
                <a:spcPct val="80000"/>
              </a:lnSpc>
            </a:pPr>
            <a:r>
              <a:rPr lang="en-US" sz="1100" i="1" dirty="0">
                <a:solidFill>
                  <a:prstClr val="white"/>
                </a:solidFill>
              </a:rPr>
              <a:t>Clean, healthy air</a:t>
            </a:r>
          </a:p>
          <a:p>
            <a:pPr>
              <a:lnSpc>
                <a:spcPct val="80000"/>
              </a:lnSpc>
            </a:pPr>
            <a:r>
              <a:rPr lang="en-US" sz="1100" i="1" dirty="0">
                <a:solidFill>
                  <a:prstClr val="white"/>
                </a:solidFill>
              </a:rPr>
              <a:t>for </a:t>
            </a:r>
            <a:r>
              <a:rPr lang="en-US" sz="1100" i="1" dirty="0" smtClean="0">
                <a:solidFill>
                  <a:prstClr val="white"/>
                </a:solidFill>
              </a:rPr>
              <a:t>everyone, everywhere,</a:t>
            </a:r>
          </a:p>
          <a:p>
            <a:pPr>
              <a:lnSpc>
                <a:spcPct val="80000"/>
              </a:lnSpc>
            </a:pPr>
            <a:r>
              <a:rPr lang="en-US" sz="1100" i="1" dirty="0" smtClean="0">
                <a:solidFill>
                  <a:prstClr val="white"/>
                </a:solidFill>
              </a:rPr>
              <a:t>all </a:t>
            </a:r>
            <a:r>
              <a:rPr lang="en-US" sz="1100" i="1" dirty="0">
                <a:solidFill>
                  <a:prstClr val="white"/>
                </a:solidFill>
              </a:rPr>
              <a:t>the time.</a:t>
            </a:r>
          </a:p>
        </p:txBody>
      </p:sp>
    </p:spTree>
    <p:extLst>
      <p:ext uri="{BB962C8B-B14F-4D97-AF65-F5344CB8AC3E}">
        <p14:creationId xmlns:p14="http://schemas.microsoft.com/office/powerpoint/2010/main" val="22895088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C:\Users\richardw\AppData\Local\Microsoft\Windows\Temporary Internet Files\Content.IE5\TXVBZHZ5\MP900422987[1].jpg"/>
          <p:cNvPicPr>
            <a:picLocks noChangeAspect="1" noChangeArrowheads="1"/>
          </p:cNvPicPr>
          <p:nvPr/>
        </p:nvPicPr>
        <p:blipFill rotWithShape="1">
          <a:blip r:embed="rId2">
            <a:extLst>
              <a:ext uri="{28A0092B-C50C-407E-A947-70E740481C1C}">
                <a14:useLocalDpi xmlns:a14="http://schemas.microsoft.com/office/drawing/2010/main" val="0"/>
              </a:ext>
            </a:extLst>
          </a:blip>
          <a:srcRect l="47986" t="1" r="29834" b="1"/>
          <a:stretch/>
        </p:blipFill>
        <p:spPr bwMode="auto">
          <a:xfrm>
            <a:off x="0" y="0"/>
            <a:ext cx="1905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0"/>
            <a:ext cx="4564566" cy="297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txBox="1">
            <a:spLocks/>
          </p:cNvSpPr>
          <p:nvPr/>
        </p:nvSpPr>
        <p:spPr>
          <a:xfrm>
            <a:off x="2133600" y="575888"/>
            <a:ext cx="7010400" cy="414712"/>
          </a:xfrm>
          <a:prstGeom prst="rect">
            <a:avLst/>
          </a:prstGeom>
        </p:spPr>
        <p:txBody>
          <a:bodyPr vert="horz" lIns="91440" tIns="45720" rIns="27432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n-US" sz="3600" dirty="0">
              <a:solidFill>
                <a:prstClr val="black"/>
              </a:solidFill>
            </a:endParaRPr>
          </a:p>
        </p:txBody>
      </p:sp>
      <p:sp>
        <p:nvSpPr>
          <p:cNvPr id="2" name="Title 1"/>
          <p:cNvSpPr>
            <a:spLocks noGrp="1"/>
          </p:cNvSpPr>
          <p:nvPr>
            <p:ph type="title"/>
          </p:nvPr>
        </p:nvSpPr>
        <p:spPr>
          <a:xfrm>
            <a:off x="2133600" y="381000"/>
            <a:ext cx="7010400" cy="609600"/>
          </a:xfrm>
        </p:spPr>
        <p:txBody>
          <a:bodyPr rIns="274320">
            <a:normAutofit fontScale="90000"/>
          </a:bodyPr>
          <a:lstStyle/>
          <a:p>
            <a:pPr algn="r"/>
            <a:r>
              <a:rPr lang="en-US" sz="3600" dirty="0" smtClean="0">
                <a:solidFill>
                  <a:srgbClr val="0066CC"/>
                </a:solidFill>
              </a:rPr>
              <a:t>Overview</a:t>
            </a:r>
            <a:endParaRPr lang="en-US" sz="3600" dirty="0">
              <a:solidFill>
                <a:srgbClr val="0066CC"/>
              </a:solidFill>
            </a:endParaRPr>
          </a:p>
        </p:txBody>
      </p:sp>
      <p:cxnSp>
        <p:nvCxnSpPr>
          <p:cNvPr id="25" name="Straight Connector 24"/>
          <p:cNvCxnSpPr/>
          <p:nvPr/>
        </p:nvCxnSpPr>
        <p:spPr>
          <a:xfrm flipH="1">
            <a:off x="1905000" y="1066800"/>
            <a:ext cx="7239000" cy="0"/>
          </a:xfrm>
          <a:prstGeom prst="line">
            <a:avLst/>
          </a:prstGeom>
          <a:ln w="57150">
            <a:solidFill>
              <a:srgbClr val="0066CC"/>
            </a:solidFill>
          </a:ln>
        </p:spPr>
        <p:style>
          <a:lnRef idx="1">
            <a:schemeClr val="accent1"/>
          </a:lnRef>
          <a:fillRef idx="0">
            <a:schemeClr val="accent1"/>
          </a:fillRef>
          <a:effectRef idx="0">
            <a:schemeClr val="accent1"/>
          </a:effectRef>
          <a:fontRef idx="minor">
            <a:schemeClr val="tx1"/>
          </a:fontRef>
        </p:style>
      </p:cxnSp>
      <p:pic>
        <p:nvPicPr>
          <p:cNvPr id="13"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28600"/>
            <a:ext cx="1524000" cy="599440"/>
          </a:xfrm>
          <a:prstGeom prst="rect">
            <a:avLst/>
          </a:prstGeom>
        </p:spPr>
      </p:pic>
      <p:cxnSp>
        <p:nvCxnSpPr>
          <p:cNvPr id="26" name="Straight Connector 25"/>
          <p:cNvCxnSpPr/>
          <p:nvPr/>
        </p:nvCxnSpPr>
        <p:spPr>
          <a:xfrm flipV="1">
            <a:off x="1905000" y="0"/>
            <a:ext cx="0" cy="68580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6200" y="6246269"/>
            <a:ext cx="1828800" cy="535531"/>
          </a:xfrm>
          <a:prstGeom prst="rect">
            <a:avLst/>
          </a:prstGeom>
          <a:noFill/>
        </p:spPr>
        <p:txBody>
          <a:bodyPr wrap="square" rtlCol="0">
            <a:spAutoFit/>
          </a:bodyPr>
          <a:lstStyle/>
          <a:p>
            <a:pPr>
              <a:lnSpc>
                <a:spcPct val="80000"/>
              </a:lnSpc>
            </a:pPr>
            <a:r>
              <a:rPr lang="en-US" sz="1200" i="1" dirty="0">
                <a:solidFill>
                  <a:prstClr val="white"/>
                </a:solidFill>
              </a:rPr>
              <a:t>Clean, healthy air</a:t>
            </a:r>
          </a:p>
          <a:p>
            <a:pPr>
              <a:lnSpc>
                <a:spcPct val="80000"/>
              </a:lnSpc>
            </a:pPr>
            <a:r>
              <a:rPr lang="en-US" sz="1200" i="1" dirty="0">
                <a:solidFill>
                  <a:prstClr val="white"/>
                </a:solidFill>
              </a:rPr>
              <a:t>for </a:t>
            </a:r>
            <a:r>
              <a:rPr lang="en-US" sz="1200" i="1" dirty="0" smtClean="0">
                <a:solidFill>
                  <a:prstClr val="white"/>
                </a:solidFill>
              </a:rPr>
              <a:t>everyone, everywhere,</a:t>
            </a:r>
          </a:p>
          <a:p>
            <a:pPr>
              <a:lnSpc>
                <a:spcPct val="80000"/>
              </a:lnSpc>
            </a:pPr>
            <a:r>
              <a:rPr lang="en-US" sz="1200" i="1" dirty="0" smtClean="0">
                <a:solidFill>
                  <a:prstClr val="white"/>
                </a:solidFill>
              </a:rPr>
              <a:t>all </a:t>
            </a:r>
            <a:r>
              <a:rPr lang="en-US" sz="1200" i="1" dirty="0">
                <a:solidFill>
                  <a:prstClr val="white"/>
                </a:solidFill>
              </a:rPr>
              <a:t>the time.</a:t>
            </a:r>
          </a:p>
        </p:txBody>
      </p:sp>
      <p:sp>
        <p:nvSpPr>
          <p:cNvPr id="12" name="Content Placeholder 6"/>
          <p:cNvSpPr>
            <a:spLocks noGrp="1"/>
          </p:cNvSpPr>
          <p:nvPr>
            <p:ph sz="half" idx="1"/>
          </p:nvPr>
        </p:nvSpPr>
        <p:spPr>
          <a:xfrm>
            <a:off x="2438400" y="1523281"/>
            <a:ext cx="6172200" cy="4837634"/>
          </a:xfrm>
        </p:spPr>
        <p:txBody>
          <a:bodyPr>
            <a:normAutofit/>
          </a:bodyPr>
          <a:lstStyle/>
          <a:p>
            <a:pPr>
              <a:spcBef>
                <a:spcPts val="0"/>
              </a:spcBef>
              <a:spcAft>
                <a:spcPts val="1800"/>
              </a:spcAft>
            </a:pPr>
            <a:r>
              <a:rPr lang="en-US" dirty="0" smtClean="0">
                <a:solidFill>
                  <a:schemeClr val="tx2">
                    <a:lumMod val="60000"/>
                    <a:lumOff val="40000"/>
                  </a:schemeClr>
                </a:solidFill>
              </a:rPr>
              <a:t>Who we are</a:t>
            </a:r>
          </a:p>
          <a:p>
            <a:pPr>
              <a:spcBef>
                <a:spcPts val="0"/>
              </a:spcBef>
              <a:spcAft>
                <a:spcPts val="1800"/>
              </a:spcAft>
            </a:pPr>
            <a:r>
              <a:rPr lang="en-US" dirty="0" smtClean="0">
                <a:solidFill>
                  <a:schemeClr val="tx2">
                    <a:lumMod val="60000"/>
                    <a:lumOff val="40000"/>
                  </a:schemeClr>
                </a:solidFill>
              </a:rPr>
              <a:t>Sources of greenhouse gas and air pollutant emissions</a:t>
            </a:r>
          </a:p>
          <a:p>
            <a:pPr>
              <a:spcBef>
                <a:spcPts val="0"/>
              </a:spcBef>
              <a:spcAft>
                <a:spcPts val="1800"/>
              </a:spcAft>
            </a:pPr>
            <a:r>
              <a:rPr lang="en-US" dirty="0" smtClean="0">
                <a:solidFill>
                  <a:schemeClr val="tx2">
                    <a:lumMod val="60000"/>
                    <a:lumOff val="40000"/>
                  </a:schemeClr>
                </a:solidFill>
              </a:rPr>
              <a:t>Impacts of pollution, highly impacted communities</a:t>
            </a:r>
          </a:p>
          <a:p>
            <a:pPr>
              <a:spcBef>
                <a:spcPts val="0"/>
              </a:spcBef>
              <a:spcAft>
                <a:spcPts val="1800"/>
              </a:spcAft>
            </a:pPr>
            <a:r>
              <a:rPr lang="en-US" dirty="0" smtClean="0">
                <a:solidFill>
                  <a:schemeClr val="tx2">
                    <a:lumMod val="60000"/>
                    <a:lumOff val="40000"/>
                  </a:schemeClr>
                </a:solidFill>
              </a:rPr>
              <a:t>Need for target and policy adjustments</a:t>
            </a:r>
          </a:p>
          <a:p>
            <a:pPr>
              <a:spcBef>
                <a:spcPts val="0"/>
              </a:spcBef>
              <a:spcAft>
                <a:spcPts val="1800"/>
              </a:spcAft>
            </a:pPr>
            <a:r>
              <a:rPr lang="en-US" dirty="0" smtClean="0">
                <a:solidFill>
                  <a:schemeClr val="tx2">
                    <a:lumMod val="60000"/>
                    <a:lumOff val="40000"/>
                  </a:schemeClr>
                </a:solidFill>
              </a:rPr>
              <a:t>The future . . . . </a:t>
            </a:r>
          </a:p>
          <a:p>
            <a:pPr>
              <a:spcBef>
                <a:spcPts val="0"/>
              </a:spcBef>
              <a:spcAft>
                <a:spcPts val="1800"/>
              </a:spcAft>
            </a:pPr>
            <a:endParaRPr lang="en-US" dirty="0" smtClean="0">
              <a:solidFill>
                <a:schemeClr val="tx2">
                  <a:lumMod val="60000"/>
                  <a:lumOff val="40000"/>
                </a:schemeClr>
              </a:solidFill>
            </a:endParaRPr>
          </a:p>
          <a:p>
            <a:pPr lvl="2">
              <a:spcBef>
                <a:spcPts val="0"/>
              </a:spcBef>
              <a:spcAft>
                <a:spcPts val="1800"/>
              </a:spcAft>
            </a:pPr>
            <a:endParaRPr lang="en-US" dirty="0">
              <a:solidFill>
                <a:schemeClr val="tx2">
                  <a:lumMod val="60000"/>
                  <a:lumOff val="40000"/>
                </a:schemeClr>
              </a:solidFill>
            </a:endParaRPr>
          </a:p>
        </p:txBody>
      </p:sp>
    </p:spTree>
    <p:extLst>
      <p:ext uri="{BB962C8B-B14F-4D97-AF65-F5344CB8AC3E}">
        <p14:creationId xmlns:p14="http://schemas.microsoft.com/office/powerpoint/2010/main" val="31986080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350"/>
            <a:ext cx="1030171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0" y="0"/>
            <a:ext cx="4564566" cy="297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txBox="1">
            <a:spLocks/>
          </p:cNvSpPr>
          <p:nvPr/>
        </p:nvSpPr>
        <p:spPr>
          <a:xfrm>
            <a:off x="2133600" y="575888"/>
            <a:ext cx="7010400" cy="414712"/>
          </a:xfrm>
          <a:prstGeom prst="rect">
            <a:avLst/>
          </a:prstGeom>
        </p:spPr>
        <p:txBody>
          <a:bodyPr vert="horz" lIns="91440" tIns="45720" rIns="27432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n-US" sz="3600" dirty="0">
              <a:solidFill>
                <a:prstClr val="black"/>
              </a:solidFill>
            </a:endParaRPr>
          </a:p>
        </p:txBody>
      </p:sp>
      <p:sp>
        <p:nvSpPr>
          <p:cNvPr id="2" name="Title 1"/>
          <p:cNvSpPr>
            <a:spLocks noGrp="1"/>
          </p:cNvSpPr>
          <p:nvPr>
            <p:ph type="title"/>
          </p:nvPr>
        </p:nvSpPr>
        <p:spPr>
          <a:xfrm>
            <a:off x="2133600" y="381000"/>
            <a:ext cx="7010400" cy="609600"/>
          </a:xfrm>
        </p:spPr>
        <p:txBody>
          <a:bodyPr rIns="274320">
            <a:normAutofit fontScale="90000"/>
          </a:bodyPr>
          <a:lstStyle/>
          <a:p>
            <a:pPr algn="r"/>
            <a:r>
              <a:rPr lang="en-US" sz="3600" dirty="0" smtClean="0">
                <a:solidFill>
                  <a:srgbClr val="0066CC"/>
                </a:solidFill>
              </a:rPr>
              <a:t>Puget Sound Clean Air Agency</a:t>
            </a:r>
            <a:endParaRPr lang="en-US" sz="3600" dirty="0">
              <a:solidFill>
                <a:srgbClr val="0066CC"/>
              </a:solidFill>
            </a:endParaRPr>
          </a:p>
        </p:txBody>
      </p:sp>
      <p:cxnSp>
        <p:nvCxnSpPr>
          <p:cNvPr id="25" name="Straight Connector 24"/>
          <p:cNvCxnSpPr/>
          <p:nvPr/>
        </p:nvCxnSpPr>
        <p:spPr>
          <a:xfrm flipH="1">
            <a:off x="1905000" y="1066800"/>
            <a:ext cx="7239000" cy="0"/>
          </a:xfrm>
          <a:prstGeom prst="line">
            <a:avLst/>
          </a:prstGeom>
          <a:ln w="57150">
            <a:solidFill>
              <a:srgbClr val="0066CC"/>
            </a:solidFill>
          </a:ln>
        </p:spPr>
        <p:style>
          <a:lnRef idx="1">
            <a:schemeClr val="accent1"/>
          </a:lnRef>
          <a:fillRef idx="0">
            <a:schemeClr val="accent1"/>
          </a:fillRef>
          <a:effectRef idx="0">
            <a:schemeClr val="accent1"/>
          </a:effectRef>
          <a:fontRef idx="minor">
            <a:schemeClr val="tx1"/>
          </a:fontRef>
        </p:style>
      </p:cxnSp>
      <p:pic>
        <p:nvPicPr>
          <p:cNvPr id="13"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28600"/>
            <a:ext cx="1524000" cy="599440"/>
          </a:xfrm>
          <a:prstGeom prst="rect">
            <a:avLst/>
          </a:prstGeom>
        </p:spPr>
      </p:pic>
      <p:sp>
        <p:nvSpPr>
          <p:cNvPr id="14" name="TextBox 13"/>
          <p:cNvSpPr txBox="1"/>
          <p:nvPr/>
        </p:nvSpPr>
        <p:spPr>
          <a:xfrm>
            <a:off x="76200" y="6246269"/>
            <a:ext cx="1828800" cy="535531"/>
          </a:xfrm>
          <a:prstGeom prst="rect">
            <a:avLst/>
          </a:prstGeom>
          <a:noFill/>
        </p:spPr>
        <p:txBody>
          <a:bodyPr wrap="square" rtlCol="0">
            <a:spAutoFit/>
          </a:bodyPr>
          <a:lstStyle/>
          <a:p>
            <a:pPr>
              <a:lnSpc>
                <a:spcPct val="80000"/>
              </a:lnSpc>
            </a:pPr>
            <a:r>
              <a:rPr lang="en-US" sz="1200" i="1" dirty="0">
                <a:solidFill>
                  <a:prstClr val="white"/>
                </a:solidFill>
              </a:rPr>
              <a:t>Clean, healthy air</a:t>
            </a:r>
          </a:p>
          <a:p>
            <a:pPr>
              <a:lnSpc>
                <a:spcPct val="80000"/>
              </a:lnSpc>
            </a:pPr>
            <a:r>
              <a:rPr lang="en-US" sz="1200" i="1" dirty="0">
                <a:solidFill>
                  <a:prstClr val="white"/>
                </a:solidFill>
              </a:rPr>
              <a:t>for </a:t>
            </a:r>
            <a:r>
              <a:rPr lang="en-US" sz="1200" i="1" dirty="0" smtClean="0">
                <a:solidFill>
                  <a:prstClr val="white"/>
                </a:solidFill>
              </a:rPr>
              <a:t>everyone, everywhere,</a:t>
            </a:r>
          </a:p>
          <a:p>
            <a:pPr>
              <a:lnSpc>
                <a:spcPct val="80000"/>
              </a:lnSpc>
            </a:pPr>
            <a:r>
              <a:rPr lang="en-US" sz="1200" i="1" dirty="0" smtClean="0">
                <a:solidFill>
                  <a:prstClr val="white"/>
                </a:solidFill>
              </a:rPr>
              <a:t>all </a:t>
            </a:r>
            <a:r>
              <a:rPr lang="en-US" sz="1200" i="1" dirty="0">
                <a:solidFill>
                  <a:prstClr val="white"/>
                </a:solidFill>
              </a:rPr>
              <a:t>the time.</a:t>
            </a:r>
          </a:p>
        </p:txBody>
      </p:sp>
      <p:sp>
        <p:nvSpPr>
          <p:cNvPr id="12" name="Content Placeholder 6"/>
          <p:cNvSpPr>
            <a:spLocks noGrp="1"/>
          </p:cNvSpPr>
          <p:nvPr>
            <p:ph sz="half" idx="1"/>
          </p:nvPr>
        </p:nvSpPr>
        <p:spPr>
          <a:xfrm>
            <a:off x="2438400" y="1523281"/>
            <a:ext cx="5791200" cy="3810719"/>
          </a:xfrm>
          <a:solidFill>
            <a:srgbClr val="FFFFFF">
              <a:alpha val="41961"/>
            </a:srgbClr>
          </a:solidFill>
        </p:spPr>
        <p:txBody>
          <a:bodyPr>
            <a:normAutofit/>
          </a:bodyPr>
          <a:lstStyle/>
          <a:p>
            <a:pPr lvl="0"/>
            <a:r>
              <a:rPr lang="en-US" dirty="0" smtClean="0"/>
              <a:t>Puget Sound Region: King, Pierce, Snohomish and Kitsap counties</a:t>
            </a:r>
          </a:p>
          <a:p>
            <a:pPr lvl="1"/>
            <a:r>
              <a:rPr lang="en-US" dirty="0" smtClean="0"/>
              <a:t>Compliance/Regulatory</a:t>
            </a:r>
          </a:p>
          <a:p>
            <a:pPr lvl="1"/>
            <a:r>
              <a:rPr lang="en-US" dirty="0" smtClean="0"/>
              <a:t>Air Monitoring</a:t>
            </a:r>
          </a:p>
          <a:p>
            <a:pPr lvl="1"/>
            <a:r>
              <a:rPr lang="en-US" dirty="0" smtClean="0"/>
              <a:t>Voluntary and Incentive Programs</a:t>
            </a:r>
          </a:p>
          <a:p>
            <a:pPr lvl="1"/>
            <a:r>
              <a:rPr lang="en-US" dirty="0" smtClean="0"/>
              <a:t>Outreach</a:t>
            </a:r>
          </a:p>
          <a:p>
            <a:pPr lvl="1"/>
            <a:r>
              <a:rPr lang="en-US" dirty="0" smtClean="0"/>
              <a:t>Strategic Plan guides us to protect air quality and climate</a:t>
            </a:r>
            <a:endParaRPr lang="en-US" dirty="0"/>
          </a:p>
          <a:p>
            <a:pPr>
              <a:spcBef>
                <a:spcPts val="0"/>
              </a:spcBef>
              <a:spcAft>
                <a:spcPts val="1800"/>
              </a:spcAft>
            </a:pPr>
            <a:endParaRPr lang="en-US" dirty="0" smtClean="0">
              <a:solidFill>
                <a:schemeClr val="tx2">
                  <a:lumMod val="60000"/>
                  <a:lumOff val="40000"/>
                </a:schemeClr>
              </a:solidFill>
            </a:endParaRPr>
          </a:p>
          <a:p>
            <a:pPr lvl="2">
              <a:spcBef>
                <a:spcPts val="0"/>
              </a:spcBef>
              <a:spcAft>
                <a:spcPts val="1800"/>
              </a:spcAft>
            </a:pPr>
            <a:endParaRPr lang="en-US" dirty="0">
              <a:solidFill>
                <a:schemeClr val="tx2">
                  <a:lumMod val="60000"/>
                  <a:lumOff val="40000"/>
                </a:schemeClr>
              </a:solidFill>
            </a:endParaRPr>
          </a:p>
        </p:txBody>
      </p:sp>
    </p:spTree>
    <p:extLst>
      <p:ext uri="{BB962C8B-B14F-4D97-AF65-F5344CB8AC3E}">
        <p14:creationId xmlns:p14="http://schemas.microsoft.com/office/powerpoint/2010/main" val="30130463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60956"/>
            <a:ext cx="7650163" cy="5697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19200" y="6509424"/>
            <a:ext cx="5410200" cy="307777"/>
          </a:xfrm>
          <a:prstGeom prst="rect">
            <a:avLst/>
          </a:prstGeom>
          <a:noFill/>
        </p:spPr>
        <p:txBody>
          <a:bodyPr wrap="square" rtlCol="0">
            <a:spAutoFit/>
          </a:bodyPr>
          <a:lstStyle/>
          <a:p>
            <a:r>
              <a:rPr lang="en-US" sz="1400" dirty="0">
                <a:solidFill>
                  <a:srgbClr val="000000"/>
                </a:solidFill>
              </a:rPr>
              <a:t>https://fortress.wa.gov/ecy/publications/documents/1602025.pdf</a:t>
            </a:r>
          </a:p>
        </p:txBody>
      </p:sp>
      <p:sp>
        <p:nvSpPr>
          <p:cNvPr id="3" name="Rectangle 2"/>
          <p:cNvSpPr/>
          <p:nvPr/>
        </p:nvSpPr>
        <p:spPr bwMode="auto">
          <a:xfrm>
            <a:off x="0" y="0"/>
            <a:ext cx="9144000" cy="9144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smtClean="0">
              <a:solidFill>
                <a:srgbClr val="FFFFFF"/>
              </a:solidFill>
              <a:latin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06851"/>
            <a:ext cx="7242175"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79375"/>
            <a:ext cx="1739006"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633736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4564566" cy="297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txBox="1">
            <a:spLocks/>
          </p:cNvSpPr>
          <p:nvPr/>
        </p:nvSpPr>
        <p:spPr>
          <a:xfrm>
            <a:off x="3200400" y="575888"/>
            <a:ext cx="5943600" cy="414712"/>
          </a:xfrm>
          <a:prstGeom prst="rect">
            <a:avLst/>
          </a:prstGeom>
        </p:spPr>
        <p:txBody>
          <a:bodyPr vert="horz" lIns="91440" tIns="45720" rIns="27432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n-US" sz="3600" dirty="0">
              <a:solidFill>
                <a:prstClr val="black"/>
              </a:solidFill>
            </a:endParaRPr>
          </a:p>
        </p:txBody>
      </p:sp>
      <p:sp>
        <p:nvSpPr>
          <p:cNvPr id="14" name="Content Placeholder 2"/>
          <p:cNvSpPr>
            <a:spLocks noGrp="1"/>
          </p:cNvSpPr>
          <p:nvPr>
            <p:ph sz="half" idx="1"/>
          </p:nvPr>
        </p:nvSpPr>
        <p:spPr>
          <a:xfrm>
            <a:off x="2540513" y="783244"/>
            <a:ext cx="4094749" cy="5943600"/>
          </a:xfrm>
        </p:spPr>
        <p:txBody>
          <a:bodyPr>
            <a:normAutofit fontScale="62500" lnSpcReduction="20000"/>
          </a:bodyPr>
          <a:lstStyle/>
          <a:p>
            <a:pPr marL="0" indent="0">
              <a:buNone/>
            </a:pPr>
            <a:r>
              <a:rPr lang="en-US" sz="3600" dirty="0" smtClean="0">
                <a:latin typeface="Calibri" panose="020F0502020204030204" pitchFamily="34" charset="0"/>
              </a:rPr>
              <a:t>Fine particles</a:t>
            </a:r>
          </a:p>
          <a:p>
            <a:r>
              <a:rPr lang="en-US" sz="3200" b="0" dirty="0" smtClean="0">
                <a:latin typeface="Calibri" panose="020F0502020204030204" pitchFamily="34" charset="0"/>
              </a:rPr>
              <a:t>wood </a:t>
            </a:r>
            <a:r>
              <a:rPr lang="en-US" sz="3200" b="0" dirty="0">
                <a:latin typeface="Calibri" panose="020F0502020204030204" pitchFamily="34" charset="0"/>
              </a:rPr>
              <a:t>burning stoves, also burn </a:t>
            </a:r>
            <a:r>
              <a:rPr lang="en-US" sz="3200" b="0" dirty="0" smtClean="0">
                <a:latin typeface="Calibri" panose="020F0502020204030204" pitchFamily="34" charset="0"/>
              </a:rPr>
              <a:t>piles</a:t>
            </a:r>
            <a:endParaRPr lang="en-US" sz="3200" b="0" dirty="0">
              <a:latin typeface="Calibri" panose="020F0502020204030204" pitchFamily="34" charset="0"/>
            </a:endParaRPr>
          </a:p>
          <a:p>
            <a:r>
              <a:rPr lang="en-US" sz="3200" b="0" dirty="0" smtClean="0">
                <a:latin typeface="Calibri" panose="020F0502020204030204" pitchFamily="34" charset="0"/>
              </a:rPr>
              <a:t>diesel engines, gasoline vehicles, industrial sources</a:t>
            </a:r>
            <a:endParaRPr lang="en-US" sz="3200" b="0" dirty="0">
              <a:latin typeface="Calibri" panose="020F0502020204030204" pitchFamily="34" charset="0"/>
            </a:endParaRPr>
          </a:p>
          <a:p>
            <a:pPr marL="0" indent="0">
              <a:buNone/>
            </a:pPr>
            <a:r>
              <a:rPr lang="en-US" sz="3600" dirty="0">
                <a:latin typeface="Calibri" panose="020F0502020204030204" pitchFamily="34" charset="0"/>
              </a:rPr>
              <a:t>Air Toxics</a:t>
            </a:r>
          </a:p>
          <a:p>
            <a:r>
              <a:rPr lang="en-US" sz="3200" b="0" dirty="0" smtClean="0">
                <a:latin typeface="Calibri" panose="020F0502020204030204" pitchFamily="34" charset="0"/>
              </a:rPr>
              <a:t>diesel </a:t>
            </a:r>
            <a:r>
              <a:rPr lang="en-US" sz="3200" b="0" dirty="0">
                <a:latin typeface="Calibri" panose="020F0502020204030204" pitchFamily="34" charset="0"/>
              </a:rPr>
              <a:t>engines, gasoline vehicles, and industrial sources</a:t>
            </a:r>
            <a:endParaRPr lang="en-US" sz="3200" b="0" i="1" dirty="0">
              <a:latin typeface="Calibri" panose="020F0502020204030204" pitchFamily="34" charset="0"/>
            </a:endParaRPr>
          </a:p>
          <a:p>
            <a:pPr marL="0" indent="0">
              <a:buNone/>
            </a:pPr>
            <a:r>
              <a:rPr lang="en-US" sz="3600" dirty="0" smtClean="0">
                <a:latin typeface="Calibri" panose="020F0502020204030204" pitchFamily="34" charset="0"/>
              </a:rPr>
              <a:t>Nitrogen dioxide</a:t>
            </a:r>
          </a:p>
          <a:p>
            <a:r>
              <a:rPr lang="en-US" sz="3200" b="0" dirty="0" smtClean="0">
                <a:latin typeface="Calibri" panose="020F0502020204030204" pitchFamily="34" charset="0"/>
              </a:rPr>
              <a:t>truck emissions, gasoline vehicles, industrial sources</a:t>
            </a:r>
          </a:p>
        </p:txBody>
      </p:sp>
      <p:sp>
        <p:nvSpPr>
          <p:cNvPr id="3" name="TextBox 2"/>
          <p:cNvSpPr txBox="1"/>
          <p:nvPr/>
        </p:nvSpPr>
        <p:spPr>
          <a:xfrm>
            <a:off x="1066800" y="6400800"/>
            <a:ext cx="6042267" cy="461665"/>
          </a:xfrm>
          <a:prstGeom prst="rect">
            <a:avLst/>
          </a:prstGeom>
          <a:noFill/>
        </p:spPr>
        <p:txBody>
          <a:bodyPr wrap="square" rtlCol="0">
            <a:spAutoFit/>
          </a:bodyPr>
          <a:lstStyle/>
          <a:p>
            <a:r>
              <a:rPr lang="en-US" sz="1200" i="1" dirty="0">
                <a:solidFill>
                  <a:srgbClr val="000000"/>
                </a:solidFill>
              </a:rPr>
              <a:t>2005 Air </a:t>
            </a:r>
            <a:r>
              <a:rPr lang="en-US" sz="1200" i="1" dirty="0" smtClean="0">
                <a:solidFill>
                  <a:srgbClr val="000000"/>
                </a:solidFill>
              </a:rPr>
              <a:t>Emission Inventory for </a:t>
            </a:r>
            <a:r>
              <a:rPr lang="en-US" sz="1200" i="1" dirty="0">
                <a:solidFill>
                  <a:srgbClr val="000000"/>
                </a:solidFill>
              </a:rPr>
              <a:t>King, Kitsap, Pierce, </a:t>
            </a:r>
            <a:r>
              <a:rPr lang="en-US" sz="1200" i="1" dirty="0" smtClean="0">
                <a:solidFill>
                  <a:srgbClr val="000000"/>
                </a:solidFill>
              </a:rPr>
              <a:t>and Snohomish Counties</a:t>
            </a:r>
            <a:r>
              <a:rPr lang="en-US" sz="1200" dirty="0">
                <a:solidFill>
                  <a:srgbClr val="000000"/>
                </a:solidFill>
              </a:rPr>
              <a:t>, PSCAA, March 2008; communications@pscleanair.org</a:t>
            </a:r>
          </a:p>
        </p:txBody>
      </p:sp>
      <p:sp>
        <p:nvSpPr>
          <p:cNvPr id="5" name="Rectangle 4"/>
          <p:cNvSpPr/>
          <p:nvPr/>
        </p:nvSpPr>
        <p:spPr bwMode="auto">
          <a:xfrm>
            <a:off x="0" y="0"/>
            <a:ext cx="9144000" cy="11430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smtClean="0">
              <a:solidFill>
                <a:srgbClr val="FFFFFF"/>
              </a:solidFill>
              <a:latin typeface="Times New Roman" pitchFamily="18" charset="0"/>
            </a:endParaRPr>
          </a:p>
        </p:txBody>
      </p:sp>
      <p:sp>
        <p:nvSpPr>
          <p:cNvPr id="15" name="Title 1"/>
          <p:cNvSpPr txBox="1">
            <a:spLocks/>
          </p:cNvSpPr>
          <p:nvPr/>
        </p:nvSpPr>
        <p:spPr>
          <a:xfrm>
            <a:off x="2133600" y="381000"/>
            <a:ext cx="7010400" cy="609600"/>
          </a:xfrm>
          <a:prstGeom prst="rect">
            <a:avLst/>
          </a:prstGeom>
        </p:spPr>
        <p:txBody>
          <a:bodyPr vert="horz" lIns="91440" tIns="45720" rIns="27432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defRPr/>
            </a:pPr>
            <a:r>
              <a:rPr lang="en-US" sz="3600" dirty="0" smtClean="0">
                <a:solidFill>
                  <a:srgbClr val="0066CC"/>
                </a:solidFill>
                <a:latin typeface="Calibri"/>
              </a:rPr>
              <a:t>Where does air pollution come from?</a:t>
            </a:r>
            <a:endParaRPr lang="en-US" sz="3600" dirty="0">
              <a:solidFill>
                <a:srgbClr val="0066CC"/>
              </a:solidFill>
              <a:latin typeface="Calibri"/>
            </a:endParaRPr>
          </a:p>
        </p:txBody>
      </p:sp>
      <p:cxnSp>
        <p:nvCxnSpPr>
          <p:cNvPr id="16" name="Straight Connector 15"/>
          <p:cNvCxnSpPr/>
          <p:nvPr/>
        </p:nvCxnSpPr>
        <p:spPr>
          <a:xfrm flipH="1">
            <a:off x="1905000" y="1066800"/>
            <a:ext cx="7239000" cy="0"/>
          </a:xfrm>
          <a:prstGeom prst="line">
            <a:avLst/>
          </a:prstGeom>
          <a:ln w="57150">
            <a:solidFill>
              <a:srgbClr val="0066CC"/>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846" y="302935"/>
            <a:ext cx="1741907" cy="687665"/>
          </a:xfrm>
          <a:prstGeom prst="rect">
            <a:avLst/>
          </a:prstGeom>
        </p:spPr>
      </p:pic>
      <p:pic>
        <p:nvPicPr>
          <p:cNvPr id="512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961" t="27038" r="16219" b="12290"/>
          <a:stretch/>
        </p:blipFill>
        <p:spPr bwMode="auto">
          <a:xfrm>
            <a:off x="231015" y="3962400"/>
            <a:ext cx="2662525" cy="21191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0680" b="13340"/>
          <a:stretch/>
        </p:blipFill>
        <p:spPr bwMode="auto">
          <a:xfrm rot="478026">
            <a:off x="472490" y="1408626"/>
            <a:ext cx="1811085" cy="25457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5782" r="41187"/>
          <a:stretch/>
        </p:blipFill>
        <p:spPr bwMode="auto">
          <a:xfrm>
            <a:off x="6248400" y="1828800"/>
            <a:ext cx="2623185" cy="40481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4358222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gradFill>
            <a:gsLst>
              <a:gs pos="0">
                <a:schemeClr val="tx1"/>
              </a:gs>
              <a:gs pos="80000">
                <a:schemeClr val="accent6">
                  <a:shade val="93000"/>
                  <a:satMod val="130000"/>
                </a:schemeClr>
              </a:gs>
              <a:gs pos="100000">
                <a:schemeClr val="accent6">
                  <a:shade val="94000"/>
                  <a:satMod val="135000"/>
                </a:schemeClr>
              </a:gs>
            </a:gsLst>
          </a:gradFill>
          <a:ln>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smtClean="0">
              <a:solidFill>
                <a:srgbClr val="FFFFFF"/>
              </a:solidFill>
              <a:latin typeface="Times New Roman" pitchFamily="18" charset="0"/>
            </a:endParaRPr>
          </a:p>
        </p:txBody>
      </p:sp>
      <p:sp>
        <p:nvSpPr>
          <p:cNvPr id="4" name="Isosceles Triangle 3"/>
          <p:cNvSpPr/>
          <p:nvPr/>
        </p:nvSpPr>
        <p:spPr bwMode="auto">
          <a:xfrm>
            <a:off x="3609975" y="0"/>
            <a:ext cx="5534024" cy="6857999"/>
          </a:xfrm>
          <a:prstGeom prst="triangle">
            <a:avLst>
              <a:gd name="adj" fmla="val 100000"/>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smtClean="0">
              <a:solidFill>
                <a:srgbClr val="FFFFFF"/>
              </a:solidFill>
              <a:latin typeface="Times New Roman" pitchFamily="18" charset="0"/>
            </a:endParaRPr>
          </a:p>
        </p:txBody>
      </p:sp>
      <p:sp>
        <p:nvSpPr>
          <p:cNvPr id="5" name="TextBox 4"/>
          <p:cNvSpPr txBox="1"/>
          <p:nvPr/>
        </p:nvSpPr>
        <p:spPr>
          <a:xfrm>
            <a:off x="419099" y="457200"/>
            <a:ext cx="7286625" cy="584775"/>
          </a:xfrm>
          <a:prstGeom prst="rect">
            <a:avLst/>
          </a:prstGeom>
          <a:noFill/>
        </p:spPr>
        <p:txBody>
          <a:bodyPr wrap="square" rtlCol="0">
            <a:spAutoFit/>
          </a:bodyPr>
          <a:lstStyle/>
          <a:p>
            <a:r>
              <a:rPr lang="en-US" sz="3200" dirty="0" smtClean="0">
                <a:solidFill>
                  <a:srgbClr val="FFFFFF"/>
                </a:solidFill>
                <a:latin typeface="Calibri" panose="020F0502020204030204" pitchFamily="34" charset="0"/>
              </a:rPr>
              <a:t>Health effects from fine particles</a:t>
            </a:r>
            <a:endParaRPr lang="en-US" sz="3200" dirty="0">
              <a:solidFill>
                <a:srgbClr val="FFFFFF"/>
              </a:solidFill>
              <a:latin typeface="Calibri" panose="020F0502020204030204" pitchFamily="34" charset="0"/>
            </a:endParaRPr>
          </a:p>
        </p:txBody>
      </p:sp>
      <p:sp>
        <p:nvSpPr>
          <p:cNvPr id="8" name="Rectangle 4"/>
          <p:cNvSpPr txBox="1">
            <a:spLocks noChangeArrowheads="1"/>
          </p:cNvSpPr>
          <p:nvPr/>
        </p:nvSpPr>
        <p:spPr>
          <a:xfrm>
            <a:off x="228600" y="1271055"/>
            <a:ext cx="4924425" cy="4315888"/>
          </a:xfrm>
          <a:prstGeom prst="rect">
            <a:avLst/>
          </a:prstGeom>
        </p:spPr>
        <p:txBody>
          <a:bodyPr/>
          <a:lstStyle>
            <a:lvl1pPr marL="284163" indent="-284163" algn="l" rtl="0" eaLnBrk="1" fontAlgn="base" hangingPunct="1">
              <a:spcBef>
                <a:spcPct val="75000"/>
              </a:spcBef>
              <a:spcAft>
                <a:spcPct val="0"/>
              </a:spcAft>
              <a:buClr>
                <a:srgbClr val="1F60AA"/>
              </a:buClr>
              <a:buSzPct val="75000"/>
              <a:buFont typeface="Wingdings" pitchFamily="2" charset="2"/>
              <a:buChar char="l"/>
              <a:tabLst>
                <a:tab pos="284163" algn="l"/>
                <a:tab pos="685800" algn="l"/>
                <a:tab pos="1087438" algn="l"/>
                <a:tab pos="1427163" algn="l"/>
                <a:tab pos="1773238" algn="l"/>
              </a:tabLst>
              <a:defRPr sz="2400" b="1">
                <a:solidFill>
                  <a:schemeClr val="bg1"/>
                </a:solidFill>
                <a:latin typeface="+mn-lt"/>
                <a:ea typeface="+mn-ea"/>
                <a:cs typeface="+mn-cs"/>
              </a:defRPr>
            </a:lvl1pPr>
            <a:lvl2pPr marL="685800" indent="-287338" algn="l" rtl="0" eaLnBrk="1" fontAlgn="base" hangingPunct="1">
              <a:spcBef>
                <a:spcPct val="50000"/>
              </a:spcBef>
              <a:spcAft>
                <a:spcPct val="0"/>
              </a:spcAft>
              <a:buClr>
                <a:srgbClr val="1F60AA"/>
              </a:buClr>
              <a:buSzPct val="75000"/>
              <a:buFont typeface="Wingdings" pitchFamily="2" charset="2"/>
              <a:buChar char="n"/>
              <a:tabLst>
                <a:tab pos="284163" algn="l"/>
                <a:tab pos="685800" algn="l"/>
                <a:tab pos="1087438" algn="l"/>
                <a:tab pos="1427163" algn="l"/>
                <a:tab pos="1773238" algn="l"/>
              </a:tabLst>
              <a:defRPr b="1">
                <a:solidFill>
                  <a:schemeClr val="bg1"/>
                </a:solidFill>
                <a:latin typeface="+mn-lt"/>
              </a:defRPr>
            </a:lvl2pPr>
            <a:lvl3pPr marL="1087438" indent="-287338" algn="l" rtl="0" eaLnBrk="1" fontAlgn="base" hangingPunct="1">
              <a:spcBef>
                <a:spcPct val="50000"/>
              </a:spcBef>
              <a:spcAft>
                <a:spcPct val="0"/>
              </a:spcAft>
              <a:buClr>
                <a:srgbClr val="1F60AA"/>
              </a:buClr>
              <a:buSzPct val="75000"/>
              <a:buFont typeface="Wingdings 3" pitchFamily="18" charset="2"/>
              <a:buChar char="p"/>
              <a:tabLst>
                <a:tab pos="284163" algn="l"/>
                <a:tab pos="685800" algn="l"/>
                <a:tab pos="1087438" algn="l"/>
                <a:tab pos="1427163" algn="l"/>
                <a:tab pos="1773238" algn="l"/>
              </a:tabLst>
              <a:defRPr sz="1600" b="1">
                <a:solidFill>
                  <a:schemeClr val="bg1"/>
                </a:solidFill>
                <a:latin typeface="+mn-lt"/>
              </a:defRPr>
            </a:lvl3pPr>
            <a:lvl4pPr marL="1427163" indent="-225425" algn="l" rtl="0" eaLnBrk="1" fontAlgn="base" hangingPunct="1">
              <a:spcBef>
                <a:spcPct val="50000"/>
              </a:spcBef>
              <a:spcAft>
                <a:spcPct val="0"/>
              </a:spcAft>
              <a:buClr>
                <a:srgbClr val="1F60AA"/>
              </a:buClr>
              <a:buSzPct val="75000"/>
              <a:buFont typeface="Wingdings 2" pitchFamily="18" charset="2"/>
              <a:buChar char="¿"/>
              <a:tabLst>
                <a:tab pos="284163" algn="l"/>
                <a:tab pos="685800" algn="l"/>
                <a:tab pos="1087438" algn="l"/>
                <a:tab pos="1427163" algn="l"/>
                <a:tab pos="1773238" algn="l"/>
              </a:tabLst>
              <a:defRPr sz="1400" b="1">
                <a:solidFill>
                  <a:schemeClr val="bg1"/>
                </a:solidFill>
                <a:latin typeface="+mn-lt"/>
              </a:defRPr>
            </a:lvl4pPr>
            <a:lvl5pPr marL="1782763" indent="-241300" algn="l" rtl="0" eaLnBrk="1" fontAlgn="base" hangingPunct="1">
              <a:spcBef>
                <a:spcPct val="50000"/>
              </a:spcBef>
              <a:spcAft>
                <a:spcPct val="0"/>
              </a:spcAft>
              <a:buClr>
                <a:srgbClr val="1F60AA"/>
              </a:buClr>
              <a:buSzPct val="75000"/>
              <a:buFont typeface="Wingdings 2" pitchFamily="18" charset="2"/>
              <a:buChar char="Á"/>
              <a:tabLst>
                <a:tab pos="284163" algn="l"/>
                <a:tab pos="685800" algn="l"/>
                <a:tab pos="1087438" algn="l"/>
                <a:tab pos="1427163" algn="l"/>
                <a:tab pos="1773238" algn="l"/>
              </a:tabLst>
              <a:defRPr sz="1400" b="1">
                <a:solidFill>
                  <a:schemeClr val="bg1"/>
                </a:solidFill>
                <a:latin typeface="+mn-lt"/>
              </a:defRPr>
            </a:lvl5pPr>
            <a:lvl6pPr marL="2239963" indent="-241300" algn="l" rtl="0" eaLnBrk="1" fontAlgn="base" hangingPunct="1">
              <a:spcBef>
                <a:spcPct val="50000"/>
              </a:spcBef>
              <a:spcAft>
                <a:spcPct val="0"/>
              </a:spcAft>
              <a:buClr>
                <a:srgbClr val="1F60AA"/>
              </a:buClr>
              <a:buSzPct val="75000"/>
              <a:buFont typeface="Wingdings 2" pitchFamily="18" charset="2"/>
              <a:buChar char="Á"/>
              <a:tabLst>
                <a:tab pos="284163" algn="l"/>
                <a:tab pos="685800" algn="l"/>
                <a:tab pos="1087438" algn="l"/>
                <a:tab pos="1427163" algn="l"/>
                <a:tab pos="1773238" algn="l"/>
              </a:tabLst>
              <a:defRPr sz="1400" b="1">
                <a:solidFill>
                  <a:schemeClr val="bg1"/>
                </a:solidFill>
                <a:latin typeface="+mn-lt"/>
              </a:defRPr>
            </a:lvl6pPr>
            <a:lvl7pPr marL="2697163" indent="-241300" algn="l" rtl="0" eaLnBrk="1" fontAlgn="base" hangingPunct="1">
              <a:spcBef>
                <a:spcPct val="50000"/>
              </a:spcBef>
              <a:spcAft>
                <a:spcPct val="0"/>
              </a:spcAft>
              <a:buClr>
                <a:srgbClr val="1F60AA"/>
              </a:buClr>
              <a:buSzPct val="75000"/>
              <a:buFont typeface="Wingdings 2" pitchFamily="18" charset="2"/>
              <a:buChar char="Á"/>
              <a:tabLst>
                <a:tab pos="284163" algn="l"/>
                <a:tab pos="685800" algn="l"/>
                <a:tab pos="1087438" algn="l"/>
                <a:tab pos="1427163" algn="l"/>
                <a:tab pos="1773238" algn="l"/>
              </a:tabLst>
              <a:defRPr sz="1400" b="1">
                <a:solidFill>
                  <a:schemeClr val="bg1"/>
                </a:solidFill>
                <a:latin typeface="+mn-lt"/>
              </a:defRPr>
            </a:lvl7pPr>
            <a:lvl8pPr marL="3154363" indent="-241300" algn="l" rtl="0" eaLnBrk="1" fontAlgn="base" hangingPunct="1">
              <a:spcBef>
                <a:spcPct val="50000"/>
              </a:spcBef>
              <a:spcAft>
                <a:spcPct val="0"/>
              </a:spcAft>
              <a:buClr>
                <a:srgbClr val="1F60AA"/>
              </a:buClr>
              <a:buSzPct val="75000"/>
              <a:buFont typeface="Wingdings 2" pitchFamily="18" charset="2"/>
              <a:buChar char="Á"/>
              <a:tabLst>
                <a:tab pos="284163" algn="l"/>
                <a:tab pos="685800" algn="l"/>
                <a:tab pos="1087438" algn="l"/>
                <a:tab pos="1427163" algn="l"/>
                <a:tab pos="1773238" algn="l"/>
              </a:tabLst>
              <a:defRPr sz="1400" b="1">
                <a:solidFill>
                  <a:schemeClr val="bg1"/>
                </a:solidFill>
                <a:latin typeface="+mn-lt"/>
              </a:defRPr>
            </a:lvl8pPr>
            <a:lvl9pPr marL="3611563" indent="-241300" algn="l" rtl="0" eaLnBrk="1" fontAlgn="base" hangingPunct="1">
              <a:spcBef>
                <a:spcPct val="50000"/>
              </a:spcBef>
              <a:spcAft>
                <a:spcPct val="0"/>
              </a:spcAft>
              <a:buClr>
                <a:srgbClr val="1F60AA"/>
              </a:buClr>
              <a:buSzPct val="75000"/>
              <a:buFont typeface="Wingdings 2" pitchFamily="18" charset="2"/>
              <a:buChar char="Á"/>
              <a:tabLst>
                <a:tab pos="284163" algn="l"/>
                <a:tab pos="685800" algn="l"/>
                <a:tab pos="1087438" algn="l"/>
                <a:tab pos="1427163" algn="l"/>
                <a:tab pos="1773238" algn="l"/>
              </a:tabLst>
              <a:defRPr sz="1400" b="1">
                <a:solidFill>
                  <a:schemeClr val="bg1"/>
                </a:solidFill>
                <a:latin typeface="+mn-lt"/>
              </a:defRPr>
            </a:lvl9pPr>
          </a:lstStyle>
          <a:p>
            <a:pPr marL="800100" lvl="1" indent="-342900">
              <a:lnSpc>
                <a:spcPct val="90000"/>
              </a:lnSpc>
              <a:buSzPct val="150000"/>
              <a:buFont typeface="Arial" pitchFamily="34" charset="0"/>
              <a:buChar char="•"/>
              <a:tabLst>
                <a:tab pos="285750" algn="l"/>
                <a:tab pos="685800" algn="l"/>
                <a:tab pos="1087438" algn="l"/>
                <a:tab pos="1427163" algn="l"/>
                <a:tab pos="1773238" algn="l"/>
              </a:tabLst>
              <a:defRPr/>
            </a:pPr>
            <a:r>
              <a:rPr lang="en-US" sz="2400" kern="0" dirty="0" smtClean="0">
                <a:solidFill>
                  <a:srgbClr val="002060"/>
                </a:solidFill>
              </a:rPr>
              <a:t>Reduced lung function</a:t>
            </a:r>
          </a:p>
          <a:p>
            <a:pPr marL="800100" lvl="1" indent="-342900">
              <a:lnSpc>
                <a:spcPct val="90000"/>
              </a:lnSpc>
              <a:buSzPct val="150000"/>
              <a:buFont typeface="Arial" pitchFamily="34" charset="0"/>
              <a:buChar char="•"/>
              <a:tabLst>
                <a:tab pos="285750" algn="l"/>
                <a:tab pos="685800" algn="l"/>
                <a:tab pos="1087438" algn="l"/>
                <a:tab pos="1427163" algn="l"/>
                <a:tab pos="1773238" algn="l"/>
              </a:tabLst>
              <a:defRPr/>
            </a:pPr>
            <a:r>
              <a:rPr lang="en-US" sz="2400" kern="0" dirty="0" smtClean="0">
                <a:solidFill>
                  <a:srgbClr val="002060"/>
                </a:solidFill>
              </a:rPr>
              <a:t>Asthma and COPD</a:t>
            </a:r>
          </a:p>
          <a:p>
            <a:pPr marL="800100" lvl="1" indent="-342900">
              <a:lnSpc>
                <a:spcPct val="90000"/>
              </a:lnSpc>
              <a:buSzPct val="150000"/>
              <a:buFont typeface="Arial" pitchFamily="34" charset="0"/>
              <a:buChar char="•"/>
              <a:tabLst>
                <a:tab pos="285750" algn="l"/>
                <a:tab pos="685800" algn="l"/>
                <a:tab pos="1087438" algn="l"/>
                <a:tab pos="1427163" algn="l"/>
                <a:tab pos="1773238" algn="l"/>
              </a:tabLst>
              <a:defRPr/>
            </a:pPr>
            <a:r>
              <a:rPr lang="en-US" sz="2400" kern="0" dirty="0" smtClean="0">
                <a:solidFill>
                  <a:srgbClr val="002060"/>
                </a:solidFill>
              </a:rPr>
              <a:t>Heart attacks</a:t>
            </a:r>
          </a:p>
          <a:p>
            <a:pPr marL="800100" lvl="1" indent="-342900">
              <a:lnSpc>
                <a:spcPct val="90000"/>
              </a:lnSpc>
              <a:buSzPct val="150000"/>
              <a:buFont typeface="Arial" pitchFamily="34" charset="0"/>
              <a:buChar char="•"/>
              <a:tabLst>
                <a:tab pos="285750" algn="l"/>
                <a:tab pos="685800" algn="l"/>
                <a:tab pos="1087438" algn="l"/>
                <a:tab pos="1427163" algn="l"/>
                <a:tab pos="1773238" algn="l"/>
              </a:tabLst>
              <a:defRPr/>
            </a:pPr>
            <a:r>
              <a:rPr lang="en-US" sz="2400" kern="0" dirty="0" smtClean="0">
                <a:solidFill>
                  <a:srgbClr val="002060"/>
                </a:solidFill>
              </a:rPr>
              <a:t>Strokes</a:t>
            </a:r>
          </a:p>
          <a:p>
            <a:pPr marL="800100" lvl="1" indent="-342900">
              <a:lnSpc>
                <a:spcPct val="90000"/>
              </a:lnSpc>
              <a:buSzPct val="150000"/>
              <a:buFont typeface="Arial" pitchFamily="34" charset="0"/>
              <a:buChar char="•"/>
              <a:tabLst>
                <a:tab pos="285750" algn="l"/>
                <a:tab pos="685800" algn="l"/>
                <a:tab pos="1087438" algn="l"/>
                <a:tab pos="1427163" algn="l"/>
                <a:tab pos="1773238" algn="l"/>
              </a:tabLst>
              <a:defRPr/>
            </a:pPr>
            <a:r>
              <a:rPr lang="en-US" sz="2400" kern="0" dirty="0" smtClean="0">
                <a:solidFill>
                  <a:srgbClr val="002060"/>
                </a:solidFill>
              </a:rPr>
              <a:t>Premature death</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657351"/>
            <a:ext cx="4530799" cy="31537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2874" y="6297025"/>
            <a:ext cx="8239125" cy="461665"/>
          </a:xfrm>
          <a:prstGeom prst="rect">
            <a:avLst/>
          </a:prstGeom>
          <a:noFill/>
        </p:spPr>
        <p:txBody>
          <a:bodyPr wrap="square" rtlCol="0">
            <a:spAutoFit/>
          </a:bodyPr>
          <a:lstStyle/>
          <a:p>
            <a:r>
              <a:rPr lang="en-US" sz="1200" dirty="0">
                <a:solidFill>
                  <a:srgbClr val="000000"/>
                </a:solidFill>
              </a:rPr>
              <a:t>US EPA, “Integrated Science Assessment for Particulate Matter (Final Report)”, EPA/600/R-08/139F, Dec 2009.</a:t>
            </a:r>
            <a:endParaRPr lang="en-US" sz="1200" dirty="0" smtClean="0">
              <a:solidFill>
                <a:srgbClr val="000000"/>
              </a:solidFill>
            </a:endParaRPr>
          </a:p>
          <a:p>
            <a:r>
              <a:rPr lang="en-US" sz="1200" dirty="0" smtClean="0">
                <a:solidFill>
                  <a:srgbClr val="000000"/>
                </a:solidFill>
              </a:rPr>
              <a:t>https</a:t>
            </a:r>
            <a:r>
              <a:rPr lang="en-US" sz="1200" dirty="0">
                <a:solidFill>
                  <a:srgbClr val="000000"/>
                </a:solidFill>
              </a:rPr>
              <a:t>://www.epa.gov/pm-pollution/health-and-environmental-effects-particulate-matter-pm</a:t>
            </a:r>
          </a:p>
        </p:txBody>
      </p:sp>
    </p:spTree>
    <p:extLst>
      <p:ext uri="{BB962C8B-B14F-4D97-AF65-F5344CB8AC3E}">
        <p14:creationId xmlns:p14="http://schemas.microsoft.com/office/powerpoint/2010/main" val="238162505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gradFill>
            <a:gsLst>
              <a:gs pos="0">
                <a:schemeClr val="tx1"/>
              </a:gs>
              <a:gs pos="80000">
                <a:srgbClr val="669900"/>
              </a:gs>
              <a:gs pos="100000">
                <a:srgbClr val="669900"/>
              </a:gs>
            </a:gsLst>
          </a:gradFill>
          <a:ln>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smtClean="0">
              <a:solidFill>
                <a:srgbClr val="FFFFFF"/>
              </a:solidFill>
              <a:latin typeface="Times New Roman" pitchFamily="18" charset="0"/>
            </a:endParaRPr>
          </a:p>
        </p:txBody>
      </p:sp>
      <p:sp>
        <p:nvSpPr>
          <p:cNvPr id="4" name="Isosceles Triangle 3"/>
          <p:cNvSpPr/>
          <p:nvPr/>
        </p:nvSpPr>
        <p:spPr bwMode="auto">
          <a:xfrm>
            <a:off x="3609975" y="0"/>
            <a:ext cx="5534024" cy="6857999"/>
          </a:xfrm>
          <a:prstGeom prst="triangle">
            <a:avLst>
              <a:gd name="adj" fmla="val 100000"/>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smtClean="0">
              <a:solidFill>
                <a:srgbClr val="FFFFFF"/>
              </a:solidFill>
              <a:latin typeface="Times New Roman" pitchFamily="18" charset="0"/>
            </a:endParaRPr>
          </a:p>
        </p:txBody>
      </p:sp>
      <p:sp>
        <p:nvSpPr>
          <p:cNvPr id="5" name="TextBox 4"/>
          <p:cNvSpPr txBox="1"/>
          <p:nvPr/>
        </p:nvSpPr>
        <p:spPr>
          <a:xfrm>
            <a:off x="419099" y="457200"/>
            <a:ext cx="5276851" cy="584775"/>
          </a:xfrm>
          <a:prstGeom prst="rect">
            <a:avLst/>
          </a:prstGeom>
          <a:noFill/>
        </p:spPr>
        <p:txBody>
          <a:bodyPr wrap="square" rtlCol="0">
            <a:spAutoFit/>
          </a:bodyPr>
          <a:lstStyle/>
          <a:p>
            <a:r>
              <a:rPr lang="en-US" sz="3200" dirty="0" smtClean="0">
                <a:solidFill>
                  <a:srgbClr val="FFFFFF"/>
                </a:solidFill>
                <a:latin typeface="Calibri" panose="020F0502020204030204" pitchFamily="34" charset="0"/>
              </a:rPr>
              <a:t>Health </a:t>
            </a:r>
            <a:r>
              <a:rPr lang="en-US" sz="3200" dirty="0">
                <a:solidFill>
                  <a:srgbClr val="FFFFFF"/>
                </a:solidFill>
                <a:latin typeface="Calibri" panose="020F0502020204030204" pitchFamily="34" charset="0"/>
              </a:rPr>
              <a:t>e</a:t>
            </a:r>
            <a:r>
              <a:rPr lang="en-US" sz="3200" dirty="0" smtClean="0">
                <a:solidFill>
                  <a:srgbClr val="FFFFFF"/>
                </a:solidFill>
                <a:latin typeface="Calibri" panose="020F0502020204030204" pitchFamily="34" charset="0"/>
              </a:rPr>
              <a:t>ffects from air toxics </a:t>
            </a:r>
            <a:endParaRPr lang="en-US" sz="3200" dirty="0">
              <a:solidFill>
                <a:srgbClr val="FFFFFF"/>
              </a:solidFill>
              <a:latin typeface="Calibri" panose="020F0502020204030204" pitchFamily="34" charset="0"/>
            </a:endParaRPr>
          </a:p>
        </p:txBody>
      </p:sp>
      <p:sp>
        <p:nvSpPr>
          <p:cNvPr id="8" name="Rectangle 4"/>
          <p:cNvSpPr txBox="1">
            <a:spLocks noChangeArrowheads="1"/>
          </p:cNvSpPr>
          <p:nvPr/>
        </p:nvSpPr>
        <p:spPr>
          <a:xfrm>
            <a:off x="119062" y="2132537"/>
            <a:ext cx="4924425" cy="3630085"/>
          </a:xfrm>
          <a:prstGeom prst="rect">
            <a:avLst/>
          </a:prstGeom>
        </p:spPr>
        <p:txBody>
          <a:bodyPr/>
          <a:lstStyle>
            <a:lvl1pPr marL="284163" indent="-284163" algn="l" rtl="0" eaLnBrk="1" fontAlgn="base" hangingPunct="1">
              <a:spcBef>
                <a:spcPct val="75000"/>
              </a:spcBef>
              <a:spcAft>
                <a:spcPct val="0"/>
              </a:spcAft>
              <a:buClr>
                <a:srgbClr val="1F60AA"/>
              </a:buClr>
              <a:buSzPct val="75000"/>
              <a:buFont typeface="Wingdings" pitchFamily="2" charset="2"/>
              <a:buChar char="l"/>
              <a:tabLst>
                <a:tab pos="284163" algn="l"/>
                <a:tab pos="685800" algn="l"/>
                <a:tab pos="1087438" algn="l"/>
                <a:tab pos="1427163" algn="l"/>
                <a:tab pos="1773238" algn="l"/>
              </a:tabLst>
              <a:defRPr sz="2400" b="1">
                <a:solidFill>
                  <a:schemeClr val="bg1"/>
                </a:solidFill>
                <a:latin typeface="+mn-lt"/>
                <a:ea typeface="+mn-ea"/>
                <a:cs typeface="+mn-cs"/>
              </a:defRPr>
            </a:lvl1pPr>
            <a:lvl2pPr marL="685800" indent="-287338" algn="l" rtl="0" eaLnBrk="1" fontAlgn="base" hangingPunct="1">
              <a:spcBef>
                <a:spcPct val="50000"/>
              </a:spcBef>
              <a:spcAft>
                <a:spcPct val="0"/>
              </a:spcAft>
              <a:buClr>
                <a:srgbClr val="1F60AA"/>
              </a:buClr>
              <a:buSzPct val="75000"/>
              <a:buFont typeface="Wingdings" pitchFamily="2" charset="2"/>
              <a:buChar char="n"/>
              <a:tabLst>
                <a:tab pos="284163" algn="l"/>
                <a:tab pos="685800" algn="l"/>
                <a:tab pos="1087438" algn="l"/>
                <a:tab pos="1427163" algn="l"/>
                <a:tab pos="1773238" algn="l"/>
              </a:tabLst>
              <a:defRPr b="1">
                <a:solidFill>
                  <a:schemeClr val="bg1"/>
                </a:solidFill>
                <a:latin typeface="+mn-lt"/>
              </a:defRPr>
            </a:lvl2pPr>
            <a:lvl3pPr marL="1087438" indent="-287338" algn="l" rtl="0" eaLnBrk="1" fontAlgn="base" hangingPunct="1">
              <a:spcBef>
                <a:spcPct val="50000"/>
              </a:spcBef>
              <a:spcAft>
                <a:spcPct val="0"/>
              </a:spcAft>
              <a:buClr>
                <a:srgbClr val="1F60AA"/>
              </a:buClr>
              <a:buSzPct val="75000"/>
              <a:buFont typeface="Wingdings 3" pitchFamily="18" charset="2"/>
              <a:buChar char="p"/>
              <a:tabLst>
                <a:tab pos="284163" algn="l"/>
                <a:tab pos="685800" algn="l"/>
                <a:tab pos="1087438" algn="l"/>
                <a:tab pos="1427163" algn="l"/>
                <a:tab pos="1773238" algn="l"/>
              </a:tabLst>
              <a:defRPr sz="1600" b="1">
                <a:solidFill>
                  <a:schemeClr val="bg1"/>
                </a:solidFill>
                <a:latin typeface="+mn-lt"/>
              </a:defRPr>
            </a:lvl3pPr>
            <a:lvl4pPr marL="1427163" indent="-225425" algn="l" rtl="0" eaLnBrk="1" fontAlgn="base" hangingPunct="1">
              <a:spcBef>
                <a:spcPct val="50000"/>
              </a:spcBef>
              <a:spcAft>
                <a:spcPct val="0"/>
              </a:spcAft>
              <a:buClr>
                <a:srgbClr val="1F60AA"/>
              </a:buClr>
              <a:buSzPct val="75000"/>
              <a:buFont typeface="Wingdings 2" pitchFamily="18" charset="2"/>
              <a:buChar char="¿"/>
              <a:tabLst>
                <a:tab pos="284163" algn="l"/>
                <a:tab pos="685800" algn="l"/>
                <a:tab pos="1087438" algn="l"/>
                <a:tab pos="1427163" algn="l"/>
                <a:tab pos="1773238" algn="l"/>
              </a:tabLst>
              <a:defRPr sz="1400" b="1">
                <a:solidFill>
                  <a:schemeClr val="bg1"/>
                </a:solidFill>
                <a:latin typeface="+mn-lt"/>
              </a:defRPr>
            </a:lvl4pPr>
            <a:lvl5pPr marL="1782763" indent="-241300" algn="l" rtl="0" eaLnBrk="1" fontAlgn="base" hangingPunct="1">
              <a:spcBef>
                <a:spcPct val="50000"/>
              </a:spcBef>
              <a:spcAft>
                <a:spcPct val="0"/>
              </a:spcAft>
              <a:buClr>
                <a:srgbClr val="1F60AA"/>
              </a:buClr>
              <a:buSzPct val="75000"/>
              <a:buFont typeface="Wingdings 2" pitchFamily="18" charset="2"/>
              <a:buChar char="Á"/>
              <a:tabLst>
                <a:tab pos="284163" algn="l"/>
                <a:tab pos="685800" algn="l"/>
                <a:tab pos="1087438" algn="l"/>
                <a:tab pos="1427163" algn="l"/>
                <a:tab pos="1773238" algn="l"/>
              </a:tabLst>
              <a:defRPr sz="1400" b="1">
                <a:solidFill>
                  <a:schemeClr val="bg1"/>
                </a:solidFill>
                <a:latin typeface="+mn-lt"/>
              </a:defRPr>
            </a:lvl5pPr>
            <a:lvl6pPr marL="2239963" indent="-241300" algn="l" rtl="0" eaLnBrk="1" fontAlgn="base" hangingPunct="1">
              <a:spcBef>
                <a:spcPct val="50000"/>
              </a:spcBef>
              <a:spcAft>
                <a:spcPct val="0"/>
              </a:spcAft>
              <a:buClr>
                <a:srgbClr val="1F60AA"/>
              </a:buClr>
              <a:buSzPct val="75000"/>
              <a:buFont typeface="Wingdings 2" pitchFamily="18" charset="2"/>
              <a:buChar char="Á"/>
              <a:tabLst>
                <a:tab pos="284163" algn="l"/>
                <a:tab pos="685800" algn="l"/>
                <a:tab pos="1087438" algn="l"/>
                <a:tab pos="1427163" algn="l"/>
                <a:tab pos="1773238" algn="l"/>
              </a:tabLst>
              <a:defRPr sz="1400" b="1">
                <a:solidFill>
                  <a:schemeClr val="bg1"/>
                </a:solidFill>
                <a:latin typeface="+mn-lt"/>
              </a:defRPr>
            </a:lvl6pPr>
            <a:lvl7pPr marL="2697163" indent="-241300" algn="l" rtl="0" eaLnBrk="1" fontAlgn="base" hangingPunct="1">
              <a:spcBef>
                <a:spcPct val="50000"/>
              </a:spcBef>
              <a:spcAft>
                <a:spcPct val="0"/>
              </a:spcAft>
              <a:buClr>
                <a:srgbClr val="1F60AA"/>
              </a:buClr>
              <a:buSzPct val="75000"/>
              <a:buFont typeface="Wingdings 2" pitchFamily="18" charset="2"/>
              <a:buChar char="Á"/>
              <a:tabLst>
                <a:tab pos="284163" algn="l"/>
                <a:tab pos="685800" algn="l"/>
                <a:tab pos="1087438" algn="l"/>
                <a:tab pos="1427163" algn="l"/>
                <a:tab pos="1773238" algn="l"/>
              </a:tabLst>
              <a:defRPr sz="1400" b="1">
                <a:solidFill>
                  <a:schemeClr val="bg1"/>
                </a:solidFill>
                <a:latin typeface="+mn-lt"/>
              </a:defRPr>
            </a:lvl7pPr>
            <a:lvl8pPr marL="3154363" indent="-241300" algn="l" rtl="0" eaLnBrk="1" fontAlgn="base" hangingPunct="1">
              <a:spcBef>
                <a:spcPct val="50000"/>
              </a:spcBef>
              <a:spcAft>
                <a:spcPct val="0"/>
              </a:spcAft>
              <a:buClr>
                <a:srgbClr val="1F60AA"/>
              </a:buClr>
              <a:buSzPct val="75000"/>
              <a:buFont typeface="Wingdings 2" pitchFamily="18" charset="2"/>
              <a:buChar char="Á"/>
              <a:tabLst>
                <a:tab pos="284163" algn="l"/>
                <a:tab pos="685800" algn="l"/>
                <a:tab pos="1087438" algn="l"/>
                <a:tab pos="1427163" algn="l"/>
                <a:tab pos="1773238" algn="l"/>
              </a:tabLst>
              <a:defRPr sz="1400" b="1">
                <a:solidFill>
                  <a:schemeClr val="bg1"/>
                </a:solidFill>
                <a:latin typeface="+mn-lt"/>
              </a:defRPr>
            </a:lvl8pPr>
            <a:lvl9pPr marL="3611563" indent="-241300" algn="l" rtl="0" eaLnBrk="1" fontAlgn="base" hangingPunct="1">
              <a:spcBef>
                <a:spcPct val="50000"/>
              </a:spcBef>
              <a:spcAft>
                <a:spcPct val="0"/>
              </a:spcAft>
              <a:buClr>
                <a:srgbClr val="1F60AA"/>
              </a:buClr>
              <a:buSzPct val="75000"/>
              <a:buFont typeface="Wingdings 2" pitchFamily="18" charset="2"/>
              <a:buChar char="Á"/>
              <a:tabLst>
                <a:tab pos="284163" algn="l"/>
                <a:tab pos="685800" algn="l"/>
                <a:tab pos="1087438" algn="l"/>
                <a:tab pos="1427163" algn="l"/>
                <a:tab pos="1773238" algn="l"/>
              </a:tabLst>
              <a:defRPr sz="1400" b="1">
                <a:solidFill>
                  <a:schemeClr val="bg1"/>
                </a:solidFill>
                <a:latin typeface="+mn-lt"/>
              </a:defRPr>
            </a:lvl9pPr>
          </a:lstStyle>
          <a:p>
            <a:pPr marL="800100" lvl="1" indent="-342900">
              <a:lnSpc>
                <a:spcPct val="90000"/>
              </a:lnSpc>
              <a:buSzPct val="150000"/>
              <a:buFont typeface="Arial" pitchFamily="34" charset="0"/>
              <a:buChar char="•"/>
              <a:tabLst>
                <a:tab pos="285750" algn="l"/>
                <a:tab pos="685800" algn="l"/>
                <a:tab pos="1087438" algn="l"/>
                <a:tab pos="1427163" algn="l"/>
                <a:tab pos="1773238" algn="l"/>
              </a:tabLst>
              <a:defRPr/>
            </a:pPr>
            <a:r>
              <a:rPr lang="en-US" sz="2400" kern="0" dirty="0" smtClean="0">
                <a:solidFill>
                  <a:srgbClr val="002060"/>
                </a:solidFill>
              </a:rPr>
              <a:t>Cancer </a:t>
            </a:r>
            <a:r>
              <a:rPr lang="en-US" sz="2400" kern="0" dirty="0">
                <a:solidFill>
                  <a:srgbClr val="002060"/>
                </a:solidFill>
              </a:rPr>
              <a:t>risk</a:t>
            </a:r>
          </a:p>
          <a:p>
            <a:pPr marL="800100" lvl="1" indent="-342900">
              <a:lnSpc>
                <a:spcPct val="90000"/>
              </a:lnSpc>
              <a:buSzPct val="150000"/>
              <a:buFont typeface="Arial" pitchFamily="34" charset="0"/>
              <a:buChar char="•"/>
              <a:tabLst>
                <a:tab pos="285750" algn="l"/>
                <a:tab pos="685800" algn="l"/>
                <a:tab pos="1087438" algn="l"/>
                <a:tab pos="1427163" algn="l"/>
                <a:tab pos="1773238" algn="l"/>
              </a:tabLst>
              <a:defRPr/>
            </a:pPr>
            <a:r>
              <a:rPr lang="en-US" sz="2400" kern="0" dirty="0" smtClean="0">
                <a:solidFill>
                  <a:srgbClr val="002060"/>
                </a:solidFill>
              </a:rPr>
              <a:t>Reproductive risk</a:t>
            </a:r>
          </a:p>
          <a:p>
            <a:pPr marL="800100" lvl="1" indent="-342900">
              <a:lnSpc>
                <a:spcPct val="90000"/>
              </a:lnSpc>
              <a:buSzPct val="150000"/>
              <a:buFont typeface="Arial" pitchFamily="34" charset="0"/>
              <a:buChar char="•"/>
              <a:tabLst>
                <a:tab pos="285750" algn="l"/>
                <a:tab pos="685800" algn="l"/>
                <a:tab pos="1087438" algn="l"/>
                <a:tab pos="1427163" algn="l"/>
                <a:tab pos="1773238" algn="l"/>
              </a:tabLst>
              <a:defRPr/>
            </a:pPr>
            <a:r>
              <a:rPr lang="en-US" sz="2400" kern="0" dirty="0" smtClean="0">
                <a:solidFill>
                  <a:srgbClr val="002060"/>
                </a:solidFill>
              </a:rPr>
              <a:t>Immune system damage</a:t>
            </a:r>
            <a:endParaRPr lang="en-US" sz="2400" kern="0" dirty="0">
              <a:solidFill>
                <a:srgbClr val="002060"/>
              </a:solidFill>
            </a:endParaRPr>
          </a:p>
          <a:p>
            <a:pPr marL="800100" lvl="1" indent="-342900">
              <a:lnSpc>
                <a:spcPct val="90000"/>
              </a:lnSpc>
              <a:buSzPct val="150000"/>
              <a:buFont typeface="Arial" pitchFamily="34" charset="0"/>
              <a:buChar char="•"/>
              <a:tabLst>
                <a:tab pos="285750" algn="l"/>
                <a:tab pos="685800" algn="l"/>
                <a:tab pos="1087438" algn="l"/>
                <a:tab pos="1427163" algn="l"/>
                <a:tab pos="1773238" algn="l"/>
              </a:tabLst>
              <a:defRPr/>
            </a:pPr>
            <a:endParaRPr lang="en-US" sz="2400" kern="0" dirty="0" smtClean="0">
              <a:solidFill>
                <a:srgbClr val="002060"/>
              </a:solidFill>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9988" y="2676525"/>
            <a:ext cx="3024187"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42875" y="6297025"/>
            <a:ext cx="6934200" cy="461665"/>
          </a:xfrm>
          <a:prstGeom prst="rect">
            <a:avLst/>
          </a:prstGeom>
          <a:noFill/>
        </p:spPr>
        <p:txBody>
          <a:bodyPr wrap="square" rtlCol="0">
            <a:spAutoFit/>
          </a:bodyPr>
          <a:lstStyle/>
          <a:p>
            <a:r>
              <a:rPr lang="en-US" sz="1200" dirty="0">
                <a:solidFill>
                  <a:srgbClr val="000000"/>
                </a:solidFill>
                <a:hlinkClick r:id="rId3"/>
              </a:rPr>
              <a:t>https://</a:t>
            </a:r>
            <a:r>
              <a:rPr lang="en-US" sz="1200" dirty="0" smtClean="0">
                <a:solidFill>
                  <a:srgbClr val="000000"/>
                </a:solidFill>
                <a:hlinkClick r:id="rId3"/>
              </a:rPr>
              <a:t>www.epa.gov/urban-air-toxics/about-urban-air-toxics</a:t>
            </a:r>
            <a:endParaRPr lang="en-US" sz="1200" dirty="0" smtClean="0">
              <a:solidFill>
                <a:srgbClr val="000000"/>
              </a:solidFill>
            </a:endParaRPr>
          </a:p>
          <a:p>
            <a:r>
              <a:rPr lang="en-US" sz="1200" dirty="0">
                <a:solidFill>
                  <a:srgbClr val="000000"/>
                </a:solidFill>
                <a:hlinkClick r:id="rId4"/>
              </a:rPr>
              <a:t>https://</a:t>
            </a:r>
            <a:r>
              <a:rPr lang="en-US" sz="1200" dirty="0" smtClean="0">
                <a:solidFill>
                  <a:srgbClr val="000000"/>
                </a:solidFill>
                <a:hlinkClick r:id="rId4"/>
              </a:rPr>
              <a:t>www.arb.ca.gov/regact/diesltac/diesltac.htm</a:t>
            </a:r>
            <a:endParaRPr lang="en-US" sz="1200" dirty="0" smtClean="0">
              <a:solidFill>
                <a:srgbClr val="000000"/>
              </a:solidFill>
            </a:endParaRPr>
          </a:p>
        </p:txBody>
      </p:sp>
    </p:spTree>
    <p:extLst>
      <p:ext uri="{BB962C8B-B14F-4D97-AF65-F5344CB8AC3E}">
        <p14:creationId xmlns:p14="http://schemas.microsoft.com/office/powerpoint/2010/main" val="157340974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C:\Users\richardw\AppData\Local\Microsoft\Windows\Temporary Internet Files\Content.IE5\TXVBZHZ5\MP900422987[1].jpg"/>
          <p:cNvPicPr>
            <a:picLocks noChangeAspect="1" noChangeArrowheads="1"/>
          </p:cNvPicPr>
          <p:nvPr/>
        </p:nvPicPr>
        <p:blipFill rotWithShape="1">
          <a:blip r:embed="rId2">
            <a:extLst>
              <a:ext uri="{28A0092B-C50C-407E-A947-70E740481C1C}">
                <a14:useLocalDpi xmlns:a14="http://schemas.microsoft.com/office/drawing/2010/main" val="0"/>
              </a:ext>
            </a:extLst>
          </a:blip>
          <a:srcRect l="47986" t="1" r="29834" b="1"/>
          <a:stretch/>
        </p:blipFill>
        <p:spPr bwMode="auto">
          <a:xfrm>
            <a:off x="0" y="0"/>
            <a:ext cx="1905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0"/>
            <a:ext cx="4564566" cy="297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txBox="1">
            <a:spLocks/>
          </p:cNvSpPr>
          <p:nvPr/>
        </p:nvSpPr>
        <p:spPr>
          <a:xfrm>
            <a:off x="2133600" y="575888"/>
            <a:ext cx="7010400" cy="414712"/>
          </a:xfrm>
          <a:prstGeom prst="rect">
            <a:avLst/>
          </a:prstGeom>
        </p:spPr>
        <p:txBody>
          <a:bodyPr vert="horz" lIns="91440" tIns="45720" rIns="27432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n-US" sz="3600" dirty="0">
              <a:solidFill>
                <a:prstClr val="black"/>
              </a:solidFill>
            </a:endParaRPr>
          </a:p>
        </p:txBody>
      </p:sp>
      <p:sp>
        <p:nvSpPr>
          <p:cNvPr id="2" name="Title 1"/>
          <p:cNvSpPr>
            <a:spLocks noGrp="1"/>
          </p:cNvSpPr>
          <p:nvPr>
            <p:ph type="title"/>
          </p:nvPr>
        </p:nvSpPr>
        <p:spPr>
          <a:xfrm>
            <a:off x="2057400" y="271088"/>
            <a:ext cx="7010400" cy="609600"/>
          </a:xfrm>
        </p:spPr>
        <p:txBody>
          <a:bodyPr rIns="274320">
            <a:noAutofit/>
          </a:bodyPr>
          <a:lstStyle/>
          <a:p>
            <a:pPr algn="r"/>
            <a:r>
              <a:rPr lang="en-US" sz="2800" dirty="0" smtClean="0">
                <a:solidFill>
                  <a:srgbClr val="0066CC"/>
                </a:solidFill>
              </a:rPr>
              <a:t>Annual Public Health Cost due to Transportation Air Pollution</a:t>
            </a:r>
            <a:endParaRPr lang="en-US" sz="2800" dirty="0">
              <a:solidFill>
                <a:srgbClr val="0066CC"/>
              </a:solidFill>
            </a:endParaRPr>
          </a:p>
        </p:txBody>
      </p:sp>
      <p:cxnSp>
        <p:nvCxnSpPr>
          <p:cNvPr id="25" name="Straight Connector 24"/>
          <p:cNvCxnSpPr/>
          <p:nvPr/>
        </p:nvCxnSpPr>
        <p:spPr>
          <a:xfrm flipH="1">
            <a:off x="1905000" y="1066800"/>
            <a:ext cx="7239000" cy="0"/>
          </a:xfrm>
          <a:prstGeom prst="line">
            <a:avLst/>
          </a:prstGeom>
          <a:ln w="57150">
            <a:solidFill>
              <a:srgbClr val="0066CC"/>
            </a:solidFill>
          </a:ln>
        </p:spPr>
        <p:style>
          <a:lnRef idx="1">
            <a:schemeClr val="accent1"/>
          </a:lnRef>
          <a:fillRef idx="0">
            <a:schemeClr val="accent1"/>
          </a:fillRef>
          <a:effectRef idx="0">
            <a:schemeClr val="accent1"/>
          </a:effectRef>
          <a:fontRef idx="minor">
            <a:schemeClr val="tx1"/>
          </a:fontRef>
        </p:style>
      </p:cxnSp>
      <p:pic>
        <p:nvPicPr>
          <p:cNvPr id="13"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28600"/>
            <a:ext cx="1524000" cy="599440"/>
          </a:xfrm>
          <a:prstGeom prst="rect">
            <a:avLst/>
          </a:prstGeom>
        </p:spPr>
      </p:pic>
      <p:cxnSp>
        <p:nvCxnSpPr>
          <p:cNvPr id="26" name="Straight Connector 25"/>
          <p:cNvCxnSpPr/>
          <p:nvPr/>
        </p:nvCxnSpPr>
        <p:spPr>
          <a:xfrm flipV="1">
            <a:off x="1905000" y="0"/>
            <a:ext cx="0" cy="68580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6200" y="6246269"/>
            <a:ext cx="1828800" cy="535531"/>
          </a:xfrm>
          <a:prstGeom prst="rect">
            <a:avLst/>
          </a:prstGeom>
          <a:noFill/>
        </p:spPr>
        <p:txBody>
          <a:bodyPr wrap="square" rtlCol="0">
            <a:spAutoFit/>
          </a:bodyPr>
          <a:lstStyle/>
          <a:p>
            <a:pPr>
              <a:lnSpc>
                <a:spcPct val="80000"/>
              </a:lnSpc>
            </a:pPr>
            <a:r>
              <a:rPr lang="en-US" sz="1200" i="1" dirty="0">
                <a:solidFill>
                  <a:prstClr val="white"/>
                </a:solidFill>
              </a:rPr>
              <a:t>Clean, healthy air</a:t>
            </a:r>
          </a:p>
          <a:p>
            <a:pPr>
              <a:lnSpc>
                <a:spcPct val="80000"/>
              </a:lnSpc>
            </a:pPr>
            <a:r>
              <a:rPr lang="en-US" sz="1200" i="1" dirty="0">
                <a:solidFill>
                  <a:prstClr val="white"/>
                </a:solidFill>
              </a:rPr>
              <a:t>for </a:t>
            </a:r>
            <a:r>
              <a:rPr lang="en-US" sz="1200" i="1" dirty="0" smtClean="0">
                <a:solidFill>
                  <a:prstClr val="white"/>
                </a:solidFill>
              </a:rPr>
              <a:t>everyone, everywhere,</a:t>
            </a:r>
          </a:p>
          <a:p>
            <a:pPr>
              <a:lnSpc>
                <a:spcPct val="80000"/>
              </a:lnSpc>
            </a:pPr>
            <a:r>
              <a:rPr lang="en-US" sz="1200" i="1" dirty="0" smtClean="0">
                <a:solidFill>
                  <a:prstClr val="white"/>
                </a:solidFill>
              </a:rPr>
              <a:t>all </a:t>
            </a:r>
            <a:r>
              <a:rPr lang="en-US" sz="1200" i="1" dirty="0">
                <a:solidFill>
                  <a:prstClr val="white"/>
                </a:solidFill>
              </a:rPr>
              <a:t>the time.</a:t>
            </a:r>
          </a:p>
        </p:txBody>
      </p:sp>
      <p:sp>
        <p:nvSpPr>
          <p:cNvPr id="12" name="Content Placeholder 6"/>
          <p:cNvSpPr>
            <a:spLocks noGrp="1"/>
          </p:cNvSpPr>
          <p:nvPr>
            <p:ph sz="half" idx="1"/>
          </p:nvPr>
        </p:nvSpPr>
        <p:spPr>
          <a:xfrm>
            <a:off x="2438400" y="1523281"/>
            <a:ext cx="6172200" cy="4837634"/>
          </a:xfrm>
        </p:spPr>
        <p:txBody>
          <a:bodyPr>
            <a:normAutofit/>
          </a:bodyPr>
          <a:lstStyle/>
          <a:p>
            <a:pPr marL="0" lvl="0" indent="0">
              <a:buNone/>
            </a:pPr>
            <a:r>
              <a:rPr lang="en-US" sz="2400" b="1" u="sng" dirty="0" smtClean="0">
                <a:solidFill>
                  <a:schemeClr val="tx2">
                    <a:lumMod val="60000"/>
                    <a:lumOff val="40000"/>
                  </a:schemeClr>
                </a:solidFill>
              </a:rPr>
              <a:t>In the Puget Sound Region:</a:t>
            </a:r>
          </a:p>
          <a:p>
            <a:pPr marL="0" lvl="0" indent="0">
              <a:buNone/>
            </a:pPr>
            <a:endParaRPr lang="en-US" sz="2400" b="1" u="sng" dirty="0" smtClean="0">
              <a:solidFill>
                <a:schemeClr val="tx2">
                  <a:lumMod val="60000"/>
                  <a:lumOff val="40000"/>
                </a:schemeClr>
              </a:solidFill>
            </a:endParaRPr>
          </a:p>
          <a:p>
            <a:pPr lvl="0"/>
            <a:r>
              <a:rPr lang="en-US" sz="2400" dirty="0" smtClean="0">
                <a:solidFill>
                  <a:schemeClr val="tx2">
                    <a:lumMod val="60000"/>
                    <a:lumOff val="40000"/>
                  </a:schemeClr>
                </a:solidFill>
              </a:rPr>
              <a:t>~70 to 150 premature deaths</a:t>
            </a:r>
          </a:p>
          <a:p>
            <a:pPr lvl="0"/>
            <a:r>
              <a:rPr lang="en-US" sz="2400" dirty="0" smtClean="0">
                <a:solidFill>
                  <a:schemeClr val="tx2">
                    <a:lumMod val="60000"/>
                    <a:lumOff val="40000"/>
                  </a:schemeClr>
                </a:solidFill>
              </a:rPr>
              <a:t>~11,600 lost work days</a:t>
            </a:r>
          </a:p>
          <a:p>
            <a:pPr lvl="0"/>
            <a:r>
              <a:rPr lang="en-US" sz="2400" dirty="0" smtClean="0">
                <a:solidFill>
                  <a:schemeClr val="tx2">
                    <a:lumMod val="60000"/>
                    <a:lumOff val="40000"/>
                  </a:schemeClr>
                </a:solidFill>
              </a:rPr>
              <a:t>~2,400 asthma exacerbations</a:t>
            </a:r>
            <a:endParaRPr lang="en-US" sz="2400" dirty="0">
              <a:solidFill>
                <a:schemeClr val="tx2">
                  <a:lumMod val="60000"/>
                  <a:lumOff val="40000"/>
                </a:schemeClr>
              </a:solidFill>
            </a:endParaRPr>
          </a:p>
          <a:p>
            <a:pPr>
              <a:spcBef>
                <a:spcPts val="0"/>
              </a:spcBef>
              <a:spcAft>
                <a:spcPts val="1800"/>
              </a:spcAft>
            </a:pPr>
            <a:endParaRPr lang="en-US" dirty="0" smtClean="0">
              <a:solidFill>
                <a:schemeClr val="tx2">
                  <a:lumMod val="60000"/>
                  <a:lumOff val="40000"/>
                </a:schemeClr>
              </a:solidFill>
            </a:endParaRPr>
          </a:p>
          <a:p>
            <a:pPr lvl="2">
              <a:spcBef>
                <a:spcPts val="0"/>
              </a:spcBef>
              <a:spcAft>
                <a:spcPts val="1800"/>
              </a:spcAft>
            </a:pPr>
            <a:endParaRPr lang="en-US" dirty="0">
              <a:solidFill>
                <a:schemeClr val="tx2">
                  <a:lumMod val="60000"/>
                  <a:lumOff val="40000"/>
                </a:schemeClr>
              </a:solidFill>
            </a:endParaRPr>
          </a:p>
        </p:txBody>
      </p:sp>
      <p:sp>
        <p:nvSpPr>
          <p:cNvPr id="11" name="TextBox 10"/>
          <p:cNvSpPr txBox="1"/>
          <p:nvPr/>
        </p:nvSpPr>
        <p:spPr>
          <a:xfrm>
            <a:off x="2057400" y="6019800"/>
            <a:ext cx="6843684" cy="738664"/>
          </a:xfrm>
          <a:prstGeom prst="rect">
            <a:avLst/>
          </a:prstGeom>
          <a:noFill/>
        </p:spPr>
        <p:txBody>
          <a:bodyPr wrap="square" rtlCol="0">
            <a:spAutoFit/>
          </a:bodyPr>
          <a:lstStyle/>
          <a:p>
            <a:r>
              <a:rPr lang="en-US" sz="1400" dirty="0">
                <a:solidFill>
                  <a:srgbClr val="000000"/>
                </a:solidFill>
                <a:latin typeface="Arial"/>
              </a:rPr>
              <a:t>COBRA V2.7, </a:t>
            </a:r>
            <a:r>
              <a:rPr lang="en-US" sz="1400" dirty="0" smtClean="0">
                <a:solidFill>
                  <a:srgbClr val="000000"/>
                </a:solidFill>
                <a:latin typeface="Arial"/>
              </a:rPr>
              <a:t>June 2015; for King, Kitsap, Snohomish, and Pierce counties</a:t>
            </a:r>
          </a:p>
          <a:p>
            <a:r>
              <a:rPr lang="en-US" sz="1400" dirty="0" smtClean="0">
                <a:solidFill>
                  <a:srgbClr val="000000"/>
                </a:solidFill>
                <a:latin typeface="Arial"/>
              </a:rPr>
              <a:t>https</a:t>
            </a:r>
            <a:r>
              <a:rPr lang="en-US" sz="1400" dirty="0">
                <a:solidFill>
                  <a:srgbClr val="000000"/>
                </a:solidFill>
                <a:latin typeface="Arial"/>
              </a:rPr>
              <a:t>://www.epa.gov/statelocalclimate/co-benefits-risk-assessment-cobra-screening-model </a:t>
            </a:r>
          </a:p>
        </p:txBody>
      </p:sp>
      <p:pic>
        <p:nvPicPr>
          <p:cNvPr id="7170" name="Picture 2" descr="Image result for back of the envel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733800"/>
            <a:ext cx="3429000" cy="221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471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716"/>
            <a:ext cx="7124700" cy="841375"/>
          </a:xfrm>
        </p:spPr>
        <p:txBody>
          <a:bodyPr/>
          <a:lstStyle/>
          <a:p>
            <a:r>
              <a:rPr lang="en-US" sz="3600" dirty="0" smtClean="0">
                <a:latin typeface="Calibri" panose="020F0502020204030204" pitchFamily="34" charset="0"/>
              </a:rPr>
              <a:t>Burden not evenly borne</a:t>
            </a:r>
            <a:endParaRPr lang="en-US" sz="3600" dirty="0">
              <a:latin typeface="Calibri" panose="020F050202020403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05240" y="1162602"/>
            <a:ext cx="4483392" cy="2745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p:cNvGrpSpPr/>
          <p:nvPr/>
        </p:nvGrpSpPr>
        <p:grpSpPr>
          <a:xfrm>
            <a:off x="1591484" y="1429959"/>
            <a:ext cx="5826398" cy="5081356"/>
            <a:chOff x="1591484" y="1429959"/>
            <a:chExt cx="5826398" cy="5081356"/>
          </a:xfrm>
        </p:grpSpPr>
        <p:sp>
          <p:nvSpPr>
            <p:cNvPr id="4" name="TextBox 3"/>
            <p:cNvSpPr txBox="1"/>
            <p:nvPr/>
          </p:nvSpPr>
          <p:spPr>
            <a:xfrm>
              <a:off x="3101415" y="5926540"/>
              <a:ext cx="4194735" cy="584775"/>
            </a:xfrm>
            <a:prstGeom prst="rect">
              <a:avLst/>
            </a:prstGeom>
            <a:noFill/>
          </p:spPr>
          <p:txBody>
            <a:bodyPr wrap="square" rtlCol="0">
              <a:spAutoFit/>
            </a:bodyPr>
            <a:lstStyle/>
            <a:p>
              <a:r>
                <a:rPr lang="en-US" dirty="0" smtClean="0">
                  <a:solidFill>
                    <a:srgbClr val="000000"/>
                  </a:solidFill>
                </a:rPr>
                <a:t>Distance to road (yards)</a:t>
              </a:r>
              <a:endParaRPr lang="en-US" dirty="0">
                <a:solidFill>
                  <a:srgbClr val="000000"/>
                </a:solidFill>
              </a:endParaRPr>
            </a:p>
          </p:txBody>
        </p:sp>
        <p:grpSp>
          <p:nvGrpSpPr>
            <p:cNvPr id="14" name="Group 13"/>
            <p:cNvGrpSpPr/>
            <p:nvPr/>
          </p:nvGrpSpPr>
          <p:grpSpPr>
            <a:xfrm>
              <a:off x="1591484" y="1429959"/>
              <a:ext cx="5826398" cy="4469754"/>
              <a:chOff x="2553058" y="1429960"/>
              <a:chExt cx="5826398" cy="4469754"/>
            </a:xfrm>
          </p:grpSpPr>
          <p:sp>
            <p:nvSpPr>
              <p:cNvPr id="9" name="TextBox 8"/>
              <p:cNvSpPr txBox="1"/>
              <p:nvPr/>
            </p:nvSpPr>
            <p:spPr>
              <a:xfrm rot="16200000">
                <a:off x="1138714" y="3116100"/>
                <a:ext cx="3711826" cy="584775"/>
              </a:xfrm>
              <a:prstGeom prst="rect">
                <a:avLst/>
              </a:prstGeom>
              <a:noFill/>
            </p:spPr>
            <p:txBody>
              <a:bodyPr wrap="square" rtlCol="0">
                <a:spAutoFit/>
              </a:bodyPr>
              <a:lstStyle/>
              <a:p>
                <a:r>
                  <a:rPr lang="en-US" dirty="0" smtClean="0">
                    <a:solidFill>
                      <a:srgbClr val="000000"/>
                    </a:solidFill>
                  </a:rPr>
                  <a:t>Amount of pollution</a:t>
                </a:r>
                <a:endParaRPr lang="en-US" dirty="0">
                  <a:solidFill>
                    <a:srgbClr val="000000"/>
                  </a:solidFill>
                </a:endParaRPr>
              </a:p>
            </p:txBody>
          </p:sp>
          <p:grpSp>
            <p:nvGrpSpPr>
              <p:cNvPr id="8" name="Group 7"/>
              <p:cNvGrpSpPr/>
              <p:nvPr/>
            </p:nvGrpSpPr>
            <p:grpSpPr>
              <a:xfrm>
                <a:off x="2553058" y="1429960"/>
                <a:ext cx="5826398" cy="4469754"/>
                <a:chOff x="1650229" y="1429960"/>
                <a:chExt cx="5826398" cy="4469754"/>
              </a:xfrm>
            </p:grpSpPr>
            <p:grpSp>
              <p:nvGrpSpPr>
                <p:cNvPr id="6" name="Group 5"/>
                <p:cNvGrpSpPr/>
                <p:nvPr/>
              </p:nvGrpSpPr>
              <p:grpSpPr>
                <a:xfrm>
                  <a:off x="1650229" y="1429960"/>
                  <a:ext cx="5824017" cy="4469753"/>
                  <a:chOff x="1650229" y="1767375"/>
                  <a:chExt cx="5824017" cy="4469753"/>
                </a:xfrm>
              </p:grpSpPr>
              <p:pic>
                <p:nvPicPr>
                  <p:cNvPr id="4098" name="Picture 2" descr="C:\Users\PhilS\AppData\Local\Microsoft\Windows\Temporary Internet Files\Content.IE5\ADXJM2LF\388px-4lane_road_icon.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9411" y="5729451"/>
                    <a:ext cx="753647" cy="34052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650229" y="1767375"/>
                    <a:ext cx="5824017" cy="4469753"/>
                    <a:chOff x="1650229" y="1767375"/>
                    <a:chExt cx="5824017" cy="4469753"/>
                  </a:xfrm>
                </p:grpSpPr>
                <p:pic>
                  <p:nvPicPr>
                    <p:cNvPr id="5123"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000" b="94250" l="8000" r="98600"/>
                              </a14:imgEffect>
                            </a14:imgLayer>
                          </a14:imgProps>
                        </a:ext>
                        <a:ext uri="{28A0092B-C50C-407E-A947-70E740481C1C}">
                          <a14:useLocalDpi xmlns:a14="http://schemas.microsoft.com/office/drawing/2010/main" val="0"/>
                        </a:ext>
                      </a:extLst>
                    </a:blip>
                    <a:srcRect/>
                    <a:stretch>
                      <a:fillRect/>
                    </a:stretch>
                  </p:blipFill>
                  <p:spPr bwMode="auto">
                    <a:xfrm>
                      <a:off x="1650229" y="1767375"/>
                      <a:ext cx="5587191" cy="4469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3126534" y="5248982"/>
                      <a:ext cx="4347712" cy="581025"/>
                      <a:chOff x="3161580" y="5574149"/>
                      <a:chExt cx="4347712" cy="581025"/>
                    </a:xfrm>
                  </p:grpSpPr>
                  <p:pic>
                    <p:nvPicPr>
                      <p:cNvPr id="4101" name="Picture 5" descr="C:\Users\PhilS\Desktop\Redhouse.bmp"/>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61580" y="5574149"/>
                        <a:ext cx="571500" cy="5810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PhilS\Desktop\orangehouse.bmp"/>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05633" y="5574149"/>
                        <a:ext cx="571500" cy="581025"/>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PhilS\Desktop\yellowhouse.bmp"/>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9686" y="5574149"/>
                        <a:ext cx="571500" cy="5810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PhilS\Desktop\yellowgreenhouse.bmp"/>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93739" y="5574149"/>
                        <a:ext cx="571500" cy="581025"/>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C:\Users\PhilS\Desktop\greenhouse.bmp"/>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37792" y="5574149"/>
                        <a:ext cx="571500" cy="581025"/>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7" name="TextBox 6"/>
                <p:cNvSpPr txBox="1"/>
                <p:nvPr/>
              </p:nvSpPr>
              <p:spPr>
                <a:xfrm>
                  <a:off x="3060033" y="5530382"/>
                  <a:ext cx="4416594" cy="369332"/>
                </a:xfrm>
                <a:prstGeom prst="rect">
                  <a:avLst/>
                </a:prstGeom>
                <a:noFill/>
              </p:spPr>
              <p:txBody>
                <a:bodyPr wrap="none" rtlCol="0">
                  <a:spAutoFit/>
                </a:bodyPr>
                <a:lstStyle/>
                <a:p>
                  <a:r>
                    <a:rPr lang="en-US" dirty="0" smtClean="0">
                      <a:solidFill>
                        <a:srgbClr val="000000"/>
                      </a:solidFill>
                    </a:rPr>
                    <a:t> 100         200        300         400         500</a:t>
                  </a:r>
                  <a:endParaRPr lang="en-US" dirty="0">
                    <a:solidFill>
                      <a:srgbClr val="000000"/>
                    </a:solidFill>
                  </a:endParaRPr>
                </a:p>
              </p:txBody>
            </p:sp>
          </p:grpSp>
        </p:grpSp>
      </p:grpSp>
      <p:sp>
        <p:nvSpPr>
          <p:cNvPr id="20" name="TextBox 19"/>
          <p:cNvSpPr txBox="1"/>
          <p:nvPr/>
        </p:nvSpPr>
        <p:spPr>
          <a:xfrm>
            <a:off x="460734" y="6311260"/>
            <a:ext cx="8089011" cy="400110"/>
          </a:xfrm>
          <a:prstGeom prst="rect">
            <a:avLst/>
          </a:prstGeom>
          <a:noFill/>
        </p:spPr>
        <p:txBody>
          <a:bodyPr wrap="square" rtlCol="0">
            <a:spAutoFit/>
          </a:bodyPr>
          <a:lstStyle/>
          <a:p>
            <a:r>
              <a:rPr lang="en-US" sz="1000" dirty="0" err="1" smtClean="0">
                <a:solidFill>
                  <a:srgbClr val="000000"/>
                </a:solidFill>
              </a:rPr>
              <a:t>Karner</a:t>
            </a:r>
            <a:r>
              <a:rPr lang="en-US" sz="1000" dirty="0" smtClean="0">
                <a:solidFill>
                  <a:srgbClr val="000000"/>
                </a:solidFill>
              </a:rPr>
              <a:t>, et al. </a:t>
            </a:r>
            <a:r>
              <a:rPr lang="en-US" sz="1000" dirty="0">
                <a:solidFill>
                  <a:srgbClr val="000000"/>
                </a:solidFill>
              </a:rPr>
              <a:t>“</a:t>
            </a:r>
            <a:r>
              <a:rPr lang="en-US" sz="1000" dirty="0" smtClean="0">
                <a:solidFill>
                  <a:srgbClr val="000000"/>
                </a:solidFill>
              </a:rPr>
              <a:t>Near-Roadway Air </a:t>
            </a:r>
            <a:r>
              <a:rPr lang="en-US" sz="1000" dirty="0">
                <a:solidFill>
                  <a:srgbClr val="000000"/>
                </a:solidFill>
              </a:rPr>
              <a:t>Quality: Synthesizing the Findings from Real-World </a:t>
            </a:r>
            <a:r>
              <a:rPr lang="en-US" sz="1000" dirty="0" smtClean="0">
                <a:solidFill>
                  <a:srgbClr val="000000"/>
                </a:solidFill>
              </a:rPr>
              <a:t>Data”, </a:t>
            </a:r>
            <a:r>
              <a:rPr lang="en-US" sz="1000" i="1" dirty="0" smtClean="0">
                <a:solidFill>
                  <a:srgbClr val="000000"/>
                </a:solidFill>
              </a:rPr>
              <a:t>Environ </a:t>
            </a:r>
            <a:r>
              <a:rPr lang="en-US" sz="1000" i="1" dirty="0" err="1" smtClean="0">
                <a:solidFill>
                  <a:srgbClr val="000000"/>
                </a:solidFill>
              </a:rPr>
              <a:t>Sci</a:t>
            </a:r>
            <a:r>
              <a:rPr lang="en-US" sz="1000" i="1" dirty="0" smtClean="0">
                <a:solidFill>
                  <a:srgbClr val="000000"/>
                </a:solidFill>
              </a:rPr>
              <a:t> </a:t>
            </a:r>
            <a:r>
              <a:rPr lang="en-US" sz="1000" i="1" dirty="0" err="1" smtClean="0">
                <a:solidFill>
                  <a:srgbClr val="000000"/>
                </a:solidFill>
              </a:rPr>
              <a:t>Technol</a:t>
            </a:r>
            <a:r>
              <a:rPr lang="en-US" sz="1000" dirty="0" smtClean="0">
                <a:solidFill>
                  <a:srgbClr val="000000"/>
                </a:solidFill>
              </a:rPr>
              <a:t>, 2010, </a:t>
            </a:r>
            <a:r>
              <a:rPr lang="en-US" sz="1000" i="1" dirty="0" smtClean="0">
                <a:solidFill>
                  <a:srgbClr val="000000"/>
                </a:solidFill>
              </a:rPr>
              <a:t>44</a:t>
            </a:r>
            <a:r>
              <a:rPr lang="en-US" sz="1000" dirty="0" smtClean="0">
                <a:solidFill>
                  <a:srgbClr val="000000"/>
                </a:solidFill>
              </a:rPr>
              <a:t>, 14, 5334-5344.</a:t>
            </a:r>
          </a:p>
          <a:p>
            <a:r>
              <a:rPr lang="en-US" sz="1000" dirty="0" smtClean="0">
                <a:solidFill>
                  <a:srgbClr val="000000"/>
                </a:solidFill>
              </a:rPr>
              <a:t>Centers for Disease Control and Prevention, “CDC Health Disparities and Inequalities Report – United States”, </a:t>
            </a:r>
            <a:r>
              <a:rPr lang="en-US" sz="1000" i="1" dirty="0" smtClean="0">
                <a:solidFill>
                  <a:srgbClr val="000000"/>
                </a:solidFill>
              </a:rPr>
              <a:t>MMWR</a:t>
            </a:r>
            <a:r>
              <a:rPr lang="en-US" sz="1000" dirty="0" smtClean="0">
                <a:solidFill>
                  <a:srgbClr val="000000"/>
                </a:solidFill>
              </a:rPr>
              <a:t>, November 22, 2013.</a:t>
            </a:r>
            <a:endParaRPr lang="en-US" sz="1000" dirty="0">
              <a:solidFill>
                <a:srgbClr val="000000"/>
              </a:solidFill>
            </a:endParaRPr>
          </a:p>
        </p:txBody>
      </p:sp>
    </p:spTree>
    <p:extLst>
      <p:ext uri="{BB962C8B-B14F-4D97-AF65-F5344CB8AC3E}">
        <p14:creationId xmlns:p14="http://schemas.microsoft.com/office/powerpoint/2010/main" val="3036349622"/>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4619624" cy="68536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257800" y="1447800"/>
            <a:ext cx="2449183" cy="1323439"/>
          </a:xfrm>
          <a:prstGeom prst="rect">
            <a:avLst/>
          </a:prstGeom>
          <a:noFill/>
        </p:spPr>
        <p:txBody>
          <a:bodyPr wrap="square" rtlCol="0">
            <a:spAutoFit/>
          </a:bodyPr>
          <a:lstStyle/>
          <a:p>
            <a:r>
              <a:rPr lang="en-US" sz="4000" dirty="0" smtClean="0">
                <a:solidFill>
                  <a:srgbClr val="1F60AA"/>
                </a:solidFill>
                <a:latin typeface="Calibri" panose="020F0502020204030204" pitchFamily="34" charset="0"/>
              </a:rPr>
              <a:t>Equity is an issue</a:t>
            </a:r>
            <a:endParaRPr lang="en-US" sz="4000" dirty="0">
              <a:solidFill>
                <a:srgbClr val="1F60AA"/>
              </a:solidFill>
              <a:latin typeface="Calibri" panose="020F0502020204030204" pitchFamily="34" charset="0"/>
            </a:endParaRPr>
          </a:p>
        </p:txBody>
      </p:sp>
      <p:sp>
        <p:nvSpPr>
          <p:cNvPr id="8" name="TextBox 7"/>
          <p:cNvSpPr txBox="1"/>
          <p:nvPr/>
        </p:nvSpPr>
        <p:spPr>
          <a:xfrm>
            <a:off x="4619624" y="6269819"/>
            <a:ext cx="4459987" cy="400110"/>
          </a:xfrm>
          <a:prstGeom prst="rect">
            <a:avLst/>
          </a:prstGeom>
          <a:noFill/>
        </p:spPr>
        <p:txBody>
          <a:bodyPr wrap="square" rtlCol="0">
            <a:spAutoFit/>
          </a:bodyPr>
          <a:lstStyle/>
          <a:p>
            <a:r>
              <a:rPr lang="en-US" sz="1000" dirty="0" smtClean="0">
                <a:solidFill>
                  <a:srgbClr val="000000"/>
                </a:solidFill>
              </a:rPr>
              <a:t>From the Puget Sound Clean Air Agency, Most impacted areas in dark red, Community Air Tool, 2012.</a:t>
            </a:r>
            <a:endParaRPr lang="en-US" sz="1000" dirty="0">
              <a:solidFill>
                <a:srgbClr val="000000"/>
              </a:solidFill>
            </a:endParaRPr>
          </a:p>
        </p:txBody>
      </p:sp>
    </p:spTree>
    <p:extLst>
      <p:ext uri="{BB962C8B-B14F-4D97-AF65-F5344CB8AC3E}">
        <p14:creationId xmlns:p14="http://schemas.microsoft.com/office/powerpoint/2010/main" val="418789431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World-GHG-emissions-flow-chart"/>
          <p:cNvPicPr>
            <a:picLocks noChangeAspect="1" noChangeArrowheads="1"/>
          </p:cNvPicPr>
          <p:nvPr/>
        </p:nvPicPr>
        <p:blipFill>
          <a:blip r:embed="rId2" cstate="print"/>
          <a:srcRect/>
          <a:stretch>
            <a:fillRect/>
          </a:stretch>
        </p:blipFill>
        <p:spPr bwMode="auto">
          <a:xfrm>
            <a:off x="304800" y="228600"/>
            <a:ext cx="8610600" cy="6400800"/>
          </a:xfrm>
          <a:prstGeom prst="rect">
            <a:avLst/>
          </a:prstGeom>
          <a:noFill/>
          <a:ln w="38100">
            <a:noFill/>
            <a:miter lim="800000"/>
            <a:headEnd/>
            <a:tailEnd/>
          </a:ln>
        </p:spPr>
      </p:pic>
    </p:spTree>
    <p:extLst>
      <p:ext uri="{BB962C8B-B14F-4D97-AF65-F5344CB8AC3E}">
        <p14:creationId xmlns:p14="http://schemas.microsoft.com/office/powerpoint/2010/main" val="14019191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1077" y="0"/>
            <a:ext cx="4548547" cy="68536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876800" y="4343400"/>
            <a:ext cx="2555216" cy="1211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257800" y="1447800"/>
            <a:ext cx="2449183" cy="1200329"/>
          </a:xfrm>
          <a:prstGeom prst="rect">
            <a:avLst/>
          </a:prstGeom>
          <a:noFill/>
        </p:spPr>
        <p:txBody>
          <a:bodyPr wrap="square" rtlCol="0">
            <a:spAutoFit/>
          </a:bodyPr>
          <a:lstStyle/>
          <a:p>
            <a:r>
              <a:rPr lang="en-US" sz="3600" dirty="0" smtClean="0">
                <a:solidFill>
                  <a:srgbClr val="1F60AA"/>
                </a:solidFill>
                <a:latin typeface="Calibri" panose="020F0502020204030204" pitchFamily="34" charset="0"/>
              </a:rPr>
              <a:t>Equity is </a:t>
            </a:r>
          </a:p>
          <a:p>
            <a:r>
              <a:rPr lang="en-US" sz="3600" dirty="0" smtClean="0">
                <a:solidFill>
                  <a:srgbClr val="1F60AA"/>
                </a:solidFill>
                <a:latin typeface="Calibri" panose="020F0502020204030204" pitchFamily="34" charset="0"/>
              </a:rPr>
              <a:t>an issue</a:t>
            </a:r>
            <a:endParaRPr lang="en-US" sz="3600" dirty="0">
              <a:solidFill>
                <a:srgbClr val="1F60AA"/>
              </a:solidFill>
              <a:latin typeface="Calibri" panose="020F0502020204030204" pitchFamily="34" charset="0"/>
            </a:endParaRPr>
          </a:p>
        </p:txBody>
      </p:sp>
      <p:sp>
        <p:nvSpPr>
          <p:cNvPr id="7" name="TextBox 6"/>
          <p:cNvSpPr txBox="1"/>
          <p:nvPr/>
        </p:nvSpPr>
        <p:spPr>
          <a:xfrm>
            <a:off x="5096751" y="6065782"/>
            <a:ext cx="3974211" cy="707886"/>
          </a:xfrm>
          <a:prstGeom prst="rect">
            <a:avLst/>
          </a:prstGeom>
          <a:noFill/>
        </p:spPr>
        <p:txBody>
          <a:bodyPr wrap="square" rtlCol="0">
            <a:spAutoFit/>
          </a:bodyPr>
          <a:lstStyle/>
          <a:p>
            <a:r>
              <a:rPr lang="en-US" sz="1000" dirty="0" smtClean="0">
                <a:solidFill>
                  <a:srgbClr val="000000"/>
                </a:solidFill>
              </a:rPr>
              <a:t>Schulte, “Traffic Density, Census Demographics and Environmental Equity in Housing: A geographic analysis in King County”, November 2012, prepared for the King County Equity and Social Justice Initiative</a:t>
            </a:r>
            <a:endParaRPr lang="en-US" sz="1000" dirty="0">
              <a:solidFill>
                <a:srgbClr val="000000"/>
              </a:solidFill>
            </a:endParaRPr>
          </a:p>
        </p:txBody>
      </p:sp>
    </p:spTree>
    <p:extLst>
      <p:ext uri="{BB962C8B-B14F-4D97-AF65-F5344CB8AC3E}">
        <p14:creationId xmlns:p14="http://schemas.microsoft.com/office/powerpoint/2010/main" val="286682537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5775" y="247650"/>
            <a:ext cx="8229600" cy="6511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52400"/>
            <a:ext cx="8229600" cy="990600"/>
          </a:xfrm>
        </p:spPr>
        <p:txBody>
          <a:bodyPr>
            <a:noAutofit/>
          </a:bodyPr>
          <a:lstStyle/>
          <a:p>
            <a:r>
              <a:rPr lang="en-US" sz="3600" dirty="0" smtClean="0">
                <a:solidFill>
                  <a:schemeClr val="tx2">
                    <a:lumMod val="60000"/>
                    <a:lumOff val="40000"/>
                  </a:schemeClr>
                </a:solidFill>
              </a:rPr>
              <a:t>Address Adequacy of Targets</a:t>
            </a:r>
            <a:r>
              <a:rPr lang="en-US" sz="3600" dirty="0" smtClean="0"/>
              <a:t/>
            </a:r>
            <a:br>
              <a:rPr lang="en-US" sz="3600" dirty="0" smtClean="0"/>
            </a:br>
            <a:endParaRPr lang="en-US" sz="3600" dirty="0"/>
          </a:p>
        </p:txBody>
      </p:sp>
      <p:grpSp>
        <p:nvGrpSpPr>
          <p:cNvPr id="19" name="Group 18"/>
          <p:cNvGrpSpPr/>
          <p:nvPr/>
        </p:nvGrpSpPr>
        <p:grpSpPr>
          <a:xfrm>
            <a:off x="3581401" y="3196017"/>
            <a:ext cx="4970057" cy="1610217"/>
            <a:chOff x="3810001" y="3048000"/>
            <a:chExt cx="4741774" cy="1758600"/>
          </a:xfrm>
        </p:grpSpPr>
        <p:sp>
          <p:nvSpPr>
            <p:cNvPr id="17" name="Freeform 16"/>
            <p:cNvSpPr/>
            <p:nvPr/>
          </p:nvSpPr>
          <p:spPr>
            <a:xfrm>
              <a:off x="3810001" y="3048000"/>
              <a:ext cx="4419600" cy="1562100"/>
            </a:xfrm>
            <a:custGeom>
              <a:avLst/>
              <a:gdLst>
                <a:gd name="connsiteX0" fmla="*/ 0 w 4219575"/>
                <a:gd name="connsiteY0" fmla="*/ 0 h 2933700"/>
                <a:gd name="connsiteX1" fmla="*/ 1371600 w 4219575"/>
                <a:gd name="connsiteY1" fmla="*/ 2009775 h 2933700"/>
                <a:gd name="connsiteX2" fmla="*/ 4219575 w 4219575"/>
                <a:gd name="connsiteY2" fmla="*/ 2933700 h 2933700"/>
                <a:gd name="connsiteX0" fmla="*/ 0 w 4219575"/>
                <a:gd name="connsiteY0" fmla="*/ 0 h 2933700"/>
                <a:gd name="connsiteX1" fmla="*/ 4219575 w 4219575"/>
                <a:gd name="connsiteY1" fmla="*/ 2933700 h 2933700"/>
              </a:gdLst>
              <a:ahLst/>
              <a:cxnLst>
                <a:cxn ang="0">
                  <a:pos x="connsiteX0" y="connsiteY0"/>
                </a:cxn>
                <a:cxn ang="0">
                  <a:pos x="connsiteX1" y="connsiteY1"/>
                </a:cxn>
              </a:cxnLst>
              <a:rect l="l" t="t" r="r" b="b"/>
              <a:pathLst>
                <a:path w="4219575" h="2933700">
                  <a:moveTo>
                    <a:pt x="0" y="0"/>
                  </a:moveTo>
                  <a:lnTo>
                    <a:pt x="4219575" y="2933700"/>
                  </a:lnTo>
                </a:path>
              </a:pathLst>
            </a:custGeom>
            <a:noFill/>
            <a:ln w="203200">
              <a:solidFill>
                <a:schemeClr val="accent5">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a:off x="8248652" y="4425434"/>
              <a:ext cx="303123" cy="381166"/>
            </a:xfrm>
            <a:prstGeom prst="rect">
              <a:avLst/>
            </a:prstGeom>
            <a:noFill/>
          </p:spPr>
          <p:txBody>
            <a:bodyPr wrap="none" rtlCol="0">
              <a:spAutoFit/>
            </a:bodyPr>
            <a:lstStyle/>
            <a:p>
              <a:r>
                <a:rPr lang="en-US" dirty="0" smtClean="0">
                  <a:solidFill>
                    <a:prstClr val="black"/>
                  </a:solidFill>
                </a:rPr>
                <a:t>A</a:t>
              </a:r>
              <a:endParaRPr lang="en-US" dirty="0">
                <a:solidFill>
                  <a:prstClr val="black"/>
                </a:solidFill>
              </a:endParaRPr>
            </a:p>
          </p:txBody>
        </p:sp>
      </p:grpSp>
      <p:grpSp>
        <p:nvGrpSpPr>
          <p:cNvPr id="20" name="Group 19"/>
          <p:cNvGrpSpPr/>
          <p:nvPr/>
        </p:nvGrpSpPr>
        <p:grpSpPr>
          <a:xfrm>
            <a:off x="3581401" y="3196018"/>
            <a:ext cx="4962113" cy="2465041"/>
            <a:chOff x="3810001" y="3048000"/>
            <a:chExt cx="4734121" cy="2722955"/>
          </a:xfrm>
        </p:grpSpPr>
        <p:sp>
          <p:nvSpPr>
            <p:cNvPr id="8" name="Freeform 7"/>
            <p:cNvSpPr/>
            <p:nvPr/>
          </p:nvSpPr>
          <p:spPr>
            <a:xfrm>
              <a:off x="3810001" y="3048000"/>
              <a:ext cx="4419600" cy="2514600"/>
            </a:xfrm>
            <a:custGeom>
              <a:avLst/>
              <a:gdLst>
                <a:gd name="connsiteX0" fmla="*/ 0 w 4219575"/>
                <a:gd name="connsiteY0" fmla="*/ 0 h 2933700"/>
                <a:gd name="connsiteX1" fmla="*/ 1371600 w 4219575"/>
                <a:gd name="connsiteY1" fmla="*/ 2009775 h 2933700"/>
                <a:gd name="connsiteX2" fmla="*/ 4219575 w 4219575"/>
                <a:gd name="connsiteY2" fmla="*/ 2933700 h 2933700"/>
                <a:gd name="connsiteX0" fmla="*/ 0 w 4219575"/>
                <a:gd name="connsiteY0" fmla="*/ 0 h 2933700"/>
                <a:gd name="connsiteX1" fmla="*/ 4219575 w 4219575"/>
                <a:gd name="connsiteY1" fmla="*/ 2933700 h 2933700"/>
                <a:gd name="connsiteX0" fmla="*/ 0 w 4219575"/>
                <a:gd name="connsiteY0" fmla="*/ 0 h 2933700"/>
                <a:gd name="connsiteX1" fmla="*/ 1955190 w 4219575"/>
                <a:gd name="connsiteY1" fmla="*/ 1366172 h 2933700"/>
                <a:gd name="connsiteX2" fmla="*/ 4219575 w 4219575"/>
                <a:gd name="connsiteY2" fmla="*/ 2933700 h 2933700"/>
                <a:gd name="connsiteX0" fmla="*/ 0 w 4219575"/>
                <a:gd name="connsiteY0" fmla="*/ 0 h 2933700"/>
                <a:gd name="connsiteX1" fmla="*/ 1500494 w 4219575"/>
                <a:gd name="connsiteY1" fmla="*/ 1076729 h 2933700"/>
                <a:gd name="connsiteX2" fmla="*/ 1955190 w 4219575"/>
                <a:gd name="connsiteY2" fmla="*/ 1366172 h 2933700"/>
                <a:gd name="connsiteX3" fmla="*/ 4219575 w 4219575"/>
                <a:gd name="connsiteY3" fmla="*/ 2933700 h 2933700"/>
                <a:gd name="connsiteX0" fmla="*/ 0 w 4219575"/>
                <a:gd name="connsiteY0" fmla="*/ 0 h 2933700"/>
                <a:gd name="connsiteX1" fmla="*/ 1955190 w 4219575"/>
                <a:gd name="connsiteY1" fmla="*/ 1366172 h 2933700"/>
                <a:gd name="connsiteX2" fmla="*/ 4219575 w 4219575"/>
                <a:gd name="connsiteY2" fmla="*/ 2933700 h 2933700"/>
                <a:gd name="connsiteX0" fmla="*/ 0 w 4219575"/>
                <a:gd name="connsiteY0" fmla="*/ 0 h 2933700"/>
                <a:gd name="connsiteX1" fmla="*/ 1664185 w 4219575"/>
                <a:gd name="connsiteY1" fmla="*/ 1597727 h 2933700"/>
                <a:gd name="connsiteX2" fmla="*/ 4219575 w 4219575"/>
                <a:gd name="connsiteY2" fmla="*/ 2933700 h 2933700"/>
                <a:gd name="connsiteX0" fmla="*/ 0 w 4219575"/>
                <a:gd name="connsiteY0" fmla="*/ 0 h 2933700"/>
                <a:gd name="connsiteX1" fmla="*/ 1664185 w 4219575"/>
                <a:gd name="connsiteY1" fmla="*/ 1597727 h 2933700"/>
                <a:gd name="connsiteX2" fmla="*/ 4219575 w 4219575"/>
                <a:gd name="connsiteY2" fmla="*/ 2933700 h 2933700"/>
                <a:gd name="connsiteX0" fmla="*/ 0 w 4219575"/>
                <a:gd name="connsiteY0" fmla="*/ 0 h 2933700"/>
                <a:gd name="connsiteX1" fmla="*/ 1664185 w 4219575"/>
                <a:gd name="connsiteY1" fmla="*/ 1597727 h 2933700"/>
                <a:gd name="connsiteX2" fmla="*/ 4219575 w 4219575"/>
                <a:gd name="connsiteY2" fmla="*/ 2933700 h 2933700"/>
                <a:gd name="connsiteX0" fmla="*/ 0 w 4219575"/>
                <a:gd name="connsiteY0" fmla="*/ 0 h 2933700"/>
                <a:gd name="connsiteX1" fmla="*/ 1664185 w 4219575"/>
                <a:gd name="connsiteY1" fmla="*/ 1597727 h 2933700"/>
                <a:gd name="connsiteX2" fmla="*/ 4219575 w 4219575"/>
                <a:gd name="connsiteY2" fmla="*/ 2933700 h 2933700"/>
                <a:gd name="connsiteX0" fmla="*/ 0 w 4219575"/>
                <a:gd name="connsiteY0" fmla="*/ 0 h 2933700"/>
                <a:gd name="connsiteX1" fmla="*/ 1664185 w 4219575"/>
                <a:gd name="connsiteY1" fmla="*/ 1597727 h 2933700"/>
                <a:gd name="connsiteX2" fmla="*/ 4219575 w 4219575"/>
                <a:gd name="connsiteY2" fmla="*/ 2933700 h 2933700"/>
                <a:gd name="connsiteX0" fmla="*/ 0 w 4219575"/>
                <a:gd name="connsiteY0" fmla="*/ 0 h 2933700"/>
                <a:gd name="connsiteX1" fmla="*/ 4219575 w 4219575"/>
                <a:gd name="connsiteY1" fmla="*/ 2933700 h 2933700"/>
                <a:gd name="connsiteX0" fmla="*/ 0 w 4219575"/>
                <a:gd name="connsiteY0" fmla="*/ 0 h 2933700"/>
                <a:gd name="connsiteX1" fmla="*/ 1982472 w 4219575"/>
                <a:gd name="connsiteY1" fmla="*/ 1377750 h 2933700"/>
                <a:gd name="connsiteX2" fmla="*/ 4219575 w 4219575"/>
                <a:gd name="connsiteY2" fmla="*/ 2933700 h 2933700"/>
                <a:gd name="connsiteX0" fmla="*/ 0 w 4219575"/>
                <a:gd name="connsiteY0" fmla="*/ 0 h 2933700"/>
                <a:gd name="connsiteX1" fmla="*/ 1655091 w 4219575"/>
                <a:gd name="connsiteY1" fmla="*/ 1632460 h 2933700"/>
                <a:gd name="connsiteX2" fmla="*/ 4219575 w 4219575"/>
                <a:gd name="connsiteY2" fmla="*/ 2933700 h 2933700"/>
                <a:gd name="connsiteX0" fmla="*/ 0 w 4219575"/>
                <a:gd name="connsiteY0" fmla="*/ 0 h 2933700"/>
                <a:gd name="connsiteX1" fmla="*/ 1645997 w 4219575"/>
                <a:gd name="connsiteY1" fmla="*/ 1458794 h 2933700"/>
                <a:gd name="connsiteX2" fmla="*/ 4219575 w 4219575"/>
                <a:gd name="connsiteY2" fmla="*/ 2933700 h 2933700"/>
              </a:gdLst>
              <a:ahLst/>
              <a:cxnLst>
                <a:cxn ang="0">
                  <a:pos x="connsiteX0" y="connsiteY0"/>
                </a:cxn>
                <a:cxn ang="0">
                  <a:pos x="connsiteX1" y="connsiteY1"/>
                </a:cxn>
                <a:cxn ang="0">
                  <a:pos x="connsiteX2" y="connsiteY2"/>
                </a:cxn>
              </a:cxnLst>
              <a:rect l="l" t="t" r="r" b="b"/>
              <a:pathLst>
                <a:path w="4219575" h="2933700">
                  <a:moveTo>
                    <a:pt x="0" y="0"/>
                  </a:moveTo>
                  <a:lnTo>
                    <a:pt x="1645997" y="1458794"/>
                  </a:lnTo>
                  <a:lnTo>
                    <a:pt x="4219575" y="2933700"/>
                  </a:lnTo>
                </a:path>
              </a:pathLst>
            </a:custGeom>
            <a:noFill/>
            <a:ln w="203200">
              <a:solidFill>
                <a:schemeClr val="accent3">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TextBox 21"/>
            <p:cNvSpPr txBox="1"/>
            <p:nvPr/>
          </p:nvSpPr>
          <p:spPr>
            <a:xfrm>
              <a:off x="8248652" y="5377934"/>
              <a:ext cx="295470" cy="393021"/>
            </a:xfrm>
            <a:prstGeom prst="rect">
              <a:avLst/>
            </a:prstGeom>
            <a:noFill/>
            <a:ln>
              <a:noFill/>
            </a:ln>
          </p:spPr>
          <p:txBody>
            <a:bodyPr wrap="none" rtlCol="0">
              <a:spAutoFit/>
            </a:bodyPr>
            <a:lstStyle/>
            <a:p>
              <a:r>
                <a:rPr lang="en-US" dirty="0" smtClean="0">
                  <a:solidFill>
                    <a:prstClr val="black"/>
                  </a:solidFill>
                </a:rPr>
                <a:t>B</a:t>
              </a:r>
              <a:endParaRPr lang="en-US" dirty="0">
                <a:solidFill>
                  <a:prstClr val="black"/>
                </a:solidFill>
              </a:endParaRPr>
            </a:p>
          </p:txBody>
        </p:sp>
      </p:grpSp>
      <p:grpSp>
        <p:nvGrpSpPr>
          <p:cNvPr id="24" name="Group 23"/>
          <p:cNvGrpSpPr/>
          <p:nvPr/>
        </p:nvGrpSpPr>
        <p:grpSpPr>
          <a:xfrm>
            <a:off x="3581401" y="3152776"/>
            <a:ext cx="4945129" cy="3096520"/>
            <a:chOff x="3886201" y="3047999"/>
            <a:chExt cx="4652305" cy="3201738"/>
          </a:xfrm>
        </p:grpSpPr>
        <p:sp>
          <p:nvSpPr>
            <p:cNvPr id="16" name="Freeform 15"/>
            <p:cNvSpPr/>
            <p:nvPr/>
          </p:nvSpPr>
          <p:spPr>
            <a:xfrm>
              <a:off x="3886201" y="3047999"/>
              <a:ext cx="4362450" cy="3057525"/>
            </a:xfrm>
            <a:custGeom>
              <a:avLst/>
              <a:gdLst>
                <a:gd name="connsiteX0" fmla="*/ 0 w 4219575"/>
                <a:gd name="connsiteY0" fmla="*/ 0 h 2933700"/>
                <a:gd name="connsiteX1" fmla="*/ 1371600 w 4219575"/>
                <a:gd name="connsiteY1" fmla="*/ 2009775 h 2933700"/>
                <a:gd name="connsiteX2" fmla="*/ 4219575 w 4219575"/>
                <a:gd name="connsiteY2" fmla="*/ 2933700 h 2933700"/>
                <a:gd name="connsiteX0" fmla="*/ 0 w 4219575"/>
                <a:gd name="connsiteY0" fmla="*/ 0 h 2933700"/>
                <a:gd name="connsiteX1" fmla="*/ 1531837 w 4219575"/>
                <a:gd name="connsiteY1" fmla="*/ 1808956 h 2933700"/>
                <a:gd name="connsiteX2" fmla="*/ 4219575 w 4219575"/>
                <a:gd name="connsiteY2" fmla="*/ 2933700 h 2933700"/>
                <a:gd name="connsiteX0" fmla="*/ 0 w 4238082"/>
                <a:gd name="connsiteY0" fmla="*/ 0 h 2871091"/>
                <a:gd name="connsiteX1" fmla="*/ 1531837 w 4238082"/>
                <a:gd name="connsiteY1" fmla="*/ 1808956 h 2871091"/>
                <a:gd name="connsiteX2" fmla="*/ 4238082 w 4238082"/>
                <a:gd name="connsiteY2" fmla="*/ 2871091 h 2871091"/>
                <a:gd name="connsiteX0" fmla="*/ 0 w 4238082"/>
                <a:gd name="connsiteY0" fmla="*/ 0 h 2871091"/>
                <a:gd name="connsiteX1" fmla="*/ 1615118 w 4238082"/>
                <a:gd name="connsiteY1" fmla="*/ 1746346 h 2871091"/>
                <a:gd name="connsiteX2" fmla="*/ 4238082 w 4238082"/>
                <a:gd name="connsiteY2" fmla="*/ 2871091 h 2871091"/>
              </a:gdLst>
              <a:ahLst/>
              <a:cxnLst>
                <a:cxn ang="0">
                  <a:pos x="connsiteX0" y="connsiteY0"/>
                </a:cxn>
                <a:cxn ang="0">
                  <a:pos x="connsiteX1" y="connsiteY1"/>
                </a:cxn>
                <a:cxn ang="0">
                  <a:pos x="connsiteX2" y="connsiteY2"/>
                </a:cxn>
              </a:cxnLst>
              <a:rect l="l" t="t" r="r" b="b"/>
              <a:pathLst>
                <a:path w="4238082" h="2871091">
                  <a:moveTo>
                    <a:pt x="0" y="0"/>
                  </a:moveTo>
                  <a:lnTo>
                    <a:pt x="1615118" y="1746346"/>
                  </a:lnTo>
                  <a:lnTo>
                    <a:pt x="4238082" y="2871091"/>
                  </a:lnTo>
                </a:path>
              </a:pathLst>
            </a:custGeom>
            <a:noFill/>
            <a:ln w="203200">
              <a:solidFill>
                <a:schemeClr val="accent4">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TextBox 22"/>
            <p:cNvSpPr txBox="1"/>
            <p:nvPr/>
          </p:nvSpPr>
          <p:spPr>
            <a:xfrm>
              <a:off x="8248652" y="5867400"/>
              <a:ext cx="289854" cy="382337"/>
            </a:xfrm>
            <a:prstGeom prst="rect">
              <a:avLst/>
            </a:prstGeom>
            <a:noFill/>
            <a:ln>
              <a:noFill/>
            </a:ln>
          </p:spPr>
          <p:txBody>
            <a:bodyPr wrap="none" rtlCol="0">
              <a:spAutoFit/>
            </a:bodyPr>
            <a:lstStyle/>
            <a:p>
              <a:r>
                <a:rPr lang="en-US" dirty="0" smtClean="0">
                  <a:solidFill>
                    <a:prstClr val="black"/>
                  </a:solidFill>
                </a:rPr>
                <a:t>C</a:t>
              </a:r>
              <a:endParaRPr lang="en-US" dirty="0">
                <a:solidFill>
                  <a:prstClr val="black"/>
                </a:solidFill>
              </a:endParaRPr>
            </a:p>
          </p:txBody>
        </p:sp>
      </p:grpSp>
      <p:grpSp>
        <p:nvGrpSpPr>
          <p:cNvPr id="2053" name="Group 2052"/>
          <p:cNvGrpSpPr/>
          <p:nvPr/>
        </p:nvGrpSpPr>
        <p:grpSpPr>
          <a:xfrm>
            <a:off x="1585291" y="2182503"/>
            <a:ext cx="1891334" cy="1084573"/>
            <a:chOff x="1558536" y="2121211"/>
            <a:chExt cx="1891334" cy="1084573"/>
          </a:xfrm>
        </p:grpSpPr>
        <p:sp>
          <p:nvSpPr>
            <p:cNvPr id="31" name="Freeform 30"/>
            <p:cNvSpPr/>
            <p:nvPr/>
          </p:nvSpPr>
          <p:spPr>
            <a:xfrm>
              <a:off x="1995777" y="2981740"/>
              <a:ext cx="1454093" cy="224044"/>
            </a:xfrm>
            <a:custGeom>
              <a:avLst/>
              <a:gdLst>
                <a:gd name="connsiteX0" fmla="*/ 0 w 1447137"/>
                <a:gd name="connsiteY0" fmla="*/ 87464 h 310101"/>
                <a:gd name="connsiteX1" fmla="*/ 1447137 w 1447137"/>
                <a:gd name="connsiteY1" fmla="*/ 0 h 310101"/>
                <a:gd name="connsiteX2" fmla="*/ 1439186 w 1447137"/>
                <a:gd name="connsiteY2" fmla="*/ 310101 h 310101"/>
                <a:gd name="connsiteX3" fmla="*/ 0 w 1447137"/>
                <a:gd name="connsiteY3" fmla="*/ 87464 h 310101"/>
                <a:gd name="connsiteX0" fmla="*/ 0 w 1463040"/>
                <a:gd name="connsiteY0" fmla="*/ 55659 h 310101"/>
                <a:gd name="connsiteX1" fmla="*/ 1463040 w 1463040"/>
                <a:gd name="connsiteY1" fmla="*/ 0 h 310101"/>
                <a:gd name="connsiteX2" fmla="*/ 1455089 w 1463040"/>
                <a:gd name="connsiteY2" fmla="*/ 310101 h 310101"/>
                <a:gd name="connsiteX3" fmla="*/ 0 w 1463040"/>
                <a:gd name="connsiteY3" fmla="*/ 55659 h 310101"/>
              </a:gdLst>
              <a:ahLst/>
              <a:cxnLst>
                <a:cxn ang="0">
                  <a:pos x="connsiteX0" y="connsiteY0"/>
                </a:cxn>
                <a:cxn ang="0">
                  <a:pos x="connsiteX1" y="connsiteY1"/>
                </a:cxn>
                <a:cxn ang="0">
                  <a:pos x="connsiteX2" y="connsiteY2"/>
                </a:cxn>
                <a:cxn ang="0">
                  <a:pos x="connsiteX3" y="connsiteY3"/>
                </a:cxn>
              </a:cxnLst>
              <a:rect l="l" t="t" r="r" b="b"/>
              <a:pathLst>
                <a:path w="1463040" h="310101">
                  <a:moveTo>
                    <a:pt x="0" y="55659"/>
                  </a:moveTo>
                  <a:lnTo>
                    <a:pt x="1463040" y="0"/>
                  </a:lnTo>
                  <a:lnTo>
                    <a:pt x="1455089" y="310101"/>
                  </a:lnTo>
                  <a:lnTo>
                    <a:pt x="0" y="55659"/>
                  </a:lnTo>
                  <a:close/>
                </a:path>
              </a:pathLst>
            </a:custGeom>
            <a:solidFill>
              <a:schemeClr val="tx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48" name="TextBox 2047"/>
            <p:cNvSpPr txBox="1"/>
            <p:nvPr/>
          </p:nvSpPr>
          <p:spPr>
            <a:xfrm>
              <a:off x="1558536" y="2121211"/>
              <a:ext cx="1553817" cy="369332"/>
            </a:xfrm>
            <a:prstGeom prst="rect">
              <a:avLst/>
            </a:prstGeom>
            <a:noFill/>
          </p:spPr>
          <p:txBody>
            <a:bodyPr wrap="square" rtlCol="0">
              <a:spAutoFit/>
            </a:bodyPr>
            <a:lstStyle/>
            <a:p>
              <a:r>
                <a:rPr lang="en-US" dirty="0" smtClean="0">
                  <a:solidFill>
                    <a:prstClr val="black"/>
                  </a:solidFill>
                </a:rPr>
                <a:t>recent path</a:t>
              </a:r>
              <a:endParaRPr lang="en-US" dirty="0">
                <a:solidFill>
                  <a:prstClr val="black"/>
                </a:solidFill>
              </a:endParaRPr>
            </a:p>
          </p:txBody>
        </p:sp>
        <p:cxnSp>
          <p:nvCxnSpPr>
            <p:cNvPr id="2050" name="Straight Arrow Connector 2049"/>
            <p:cNvCxnSpPr/>
            <p:nvPr/>
          </p:nvCxnSpPr>
          <p:spPr>
            <a:xfrm>
              <a:off x="2335445" y="2490543"/>
              <a:ext cx="387378" cy="60094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600325" y="1219200"/>
            <a:ext cx="5476875" cy="2475992"/>
            <a:chOff x="2600325" y="1219200"/>
            <a:chExt cx="5476875" cy="2475992"/>
          </a:xfrm>
        </p:grpSpPr>
        <p:grpSp>
          <p:nvGrpSpPr>
            <p:cNvPr id="12" name="Group 11"/>
            <p:cNvGrpSpPr/>
            <p:nvPr/>
          </p:nvGrpSpPr>
          <p:grpSpPr>
            <a:xfrm>
              <a:off x="2600325" y="1219200"/>
              <a:ext cx="2868600" cy="2110995"/>
              <a:chOff x="2600325" y="1219200"/>
              <a:chExt cx="2868600" cy="2110995"/>
            </a:xfrm>
          </p:grpSpPr>
          <p:pic>
            <p:nvPicPr>
              <p:cNvPr id="9218"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00325" y="2476500"/>
                <a:ext cx="2868600" cy="853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977441" y="1219200"/>
                <a:ext cx="1491484" cy="646331"/>
              </a:xfrm>
              <a:prstGeom prst="rect">
                <a:avLst/>
              </a:prstGeom>
              <a:noFill/>
            </p:spPr>
            <p:txBody>
              <a:bodyPr wrap="square" rtlCol="0">
                <a:spAutoFit/>
              </a:bodyPr>
              <a:lstStyle/>
              <a:p>
                <a:pPr algn="ctr"/>
                <a:r>
                  <a:rPr lang="en-US" dirty="0" smtClean="0">
                    <a:solidFill>
                      <a:prstClr val="black"/>
                    </a:solidFill>
                  </a:rPr>
                  <a:t>on the books regulations</a:t>
                </a:r>
                <a:endParaRPr lang="en-US" dirty="0">
                  <a:solidFill>
                    <a:prstClr val="black"/>
                  </a:solidFill>
                </a:endParaRPr>
              </a:p>
            </p:txBody>
          </p:sp>
          <p:cxnSp>
            <p:nvCxnSpPr>
              <p:cNvPr id="11" name="Straight Arrow Connector 10"/>
              <p:cNvCxnSpPr/>
              <p:nvPr/>
            </p:nvCxnSpPr>
            <p:spPr>
              <a:xfrm>
                <a:off x="4723183" y="1905000"/>
                <a:ext cx="77417" cy="94730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6019800" y="2367169"/>
              <a:ext cx="2057400" cy="1328023"/>
            </a:xfrm>
            <a:prstGeom prst="roundRect">
              <a:avLst/>
            </a:prstGeom>
            <a:solidFill>
              <a:schemeClr val="bg1"/>
            </a:solidFill>
          </p:spPr>
          <p:txBody>
            <a:bodyPr wrap="square" rtlCol="0">
              <a:spAutoFit/>
            </a:bodyPr>
            <a:lstStyle/>
            <a:p>
              <a:pPr marL="285750" indent="-285750">
                <a:buFont typeface="Arial" panose="020B0604020202020204" pitchFamily="34" charset="0"/>
                <a:buChar char="•"/>
              </a:pPr>
              <a:r>
                <a:rPr lang="en-US" dirty="0" smtClean="0">
                  <a:solidFill>
                    <a:srgbClr val="FF0000"/>
                  </a:solidFill>
                </a:rPr>
                <a:t>CAFE std.</a:t>
              </a:r>
            </a:p>
            <a:p>
              <a:pPr marL="285750" indent="-285750">
                <a:buFont typeface="Arial" panose="020B0604020202020204" pitchFamily="34" charset="0"/>
                <a:buChar char="•"/>
              </a:pPr>
              <a:r>
                <a:rPr lang="en-US" dirty="0" smtClean="0">
                  <a:solidFill>
                    <a:srgbClr val="00B050"/>
                  </a:solidFill>
                </a:rPr>
                <a:t>WA Ren. </a:t>
              </a:r>
              <a:r>
                <a:rPr lang="en-US" dirty="0">
                  <a:solidFill>
                    <a:srgbClr val="00B050"/>
                  </a:solidFill>
                </a:rPr>
                <a:t> </a:t>
              </a:r>
              <a:r>
                <a:rPr lang="en-US" dirty="0" smtClean="0">
                  <a:solidFill>
                    <a:srgbClr val="00B050"/>
                  </a:solidFill>
                </a:rPr>
                <a:t>Fuel</a:t>
              </a:r>
            </a:p>
            <a:p>
              <a:pPr marL="285750" indent="-285750">
                <a:buFont typeface="Arial" panose="020B0604020202020204" pitchFamily="34" charset="0"/>
                <a:buChar char="•"/>
              </a:pPr>
              <a:r>
                <a:rPr lang="en-US" dirty="0" smtClean="0">
                  <a:solidFill>
                    <a:srgbClr val="1F497D">
                      <a:lumMod val="60000"/>
                      <a:lumOff val="40000"/>
                    </a:srgbClr>
                  </a:solidFill>
                </a:rPr>
                <a:t>Building Eff.</a:t>
              </a:r>
            </a:p>
            <a:p>
              <a:pPr marL="285750" indent="-285750">
                <a:buFont typeface="Arial" panose="020B0604020202020204" pitchFamily="34" charset="0"/>
                <a:buChar char="•"/>
              </a:pPr>
              <a:r>
                <a:rPr lang="en-US" dirty="0" smtClean="0">
                  <a:solidFill>
                    <a:srgbClr val="FFC000"/>
                  </a:solidFill>
                </a:rPr>
                <a:t>Clean Air Rule</a:t>
              </a:r>
              <a:endParaRPr lang="en-US" dirty="0">
                <a:solidFill>
                  <a:srgbClr val="FFC000"/>
                </a:solidFill>
              </a:endParaRPr>
            </a:p>
          </p:txBody>
        </p:sp>
      </p:grpSp>
      <p:sp>
        <p:nvSpPr>
          <p:cNvPr id="3" name="TextBox 2"/>
          <p:cNvSpPr txBox="1"/>
          <p:nvPr/>
        </p:nvSpPr>
        <p:spPr>
          <a:xfrm>
            <a:off x="76200" y="6444734"/>
            <a:ext cx="328936" cy="369332"/>
          </a:xfrm>
          <a:prstGeom prst="rect">
            <a:avLst/>
          </a:prstGeom>
          <a:noFill/>
        </p:spPr>
        <p:txBody>
          <a:bodyPr wrap="none" rtlCol="0">
            <a:spAutoFit/>
          </a:bodyPr>
          <a:lstStyle/>
          <a:p>
            <a:r>
              <a:rPr lang="en-US" dirty="0" smtClean="0">
                <a:solidFill>
                  <a:prstClr val="white">
                    <a:lumMod val="75000"/>
                  </a:prstClr>
                </a:solidFill>
              </a:rPr>
              <a:t>H</a:t>
            </a:r>
            <a:endParaRPr lang="en-US" dirty="0">
              <a:solidFill>
                <a:prstClr val="white">
                  <a:lumMod val="75000"/>
                </a:prstClr>
              </a:solidFill>
            </a:endParaRPr>
          </a:p>
        </p:txBody>
      </p:sp>
    </p:spTree>
    <p:extLst>
      <p:ext uri="{BB962C8B-B14F-4D97-AF65-F5344CB8AC3E}">
        <p14:creationId xmlns:p14="http://schemas.microsoft.com/office/powerpoint/2010/main" val="197152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to get there </a:t>
            </a:r>
            <a:r>
              <a:rPr lang="en-US" sz="2400" dirty="0" smtClean="0"/>
              <a:t>(an example)</a:t>
            </a:r>
            <a:endParaRPr lang="en-US" sz="2400" dirty="0"/>
          </a:p>
        </p:txBody>
      </p:sp>
      <p:sp>
        <p:nvSpPr>
          <p:cNvPr id="3" name="Content Placeholder 2"/>
          <p:cNvSpPr>
            <a:spLocks noGrp="1"/>
          </p:cNvSpPr>
          <p:nvPr>
            <p:ph idx="1"/>
          </p:nvPr>
        </p:nvSpPr>
        <p:spPr>
          <a:xfrm>
            <a:off x="1905000" y="1666220"/>
            <a:ext cx="6934200" cy="4658380"/>
          </a:xfrm>
        </p:spPr>
        <p:txBody>
          <a:bodyPr vert="horz" lIns="91440" tIns="45720" rIns="91440" bIns="45720" rtlCol="0">
            <a:normAutofit/>
          </a:bodyPr>
          <a:lstStyle/>
          <a:p>
            <a:r>
              <a:rPr lang="en-US" sz="2400" dirty="0" smtClean="0"/>
              <a:t>Double </a:t>
            </a:r>
            <a:r>
              <a:rPr lang="en-US" sz="2400" dirty="0"/>
              <a:t>building energy efficiency</a:t>
            </a:r>
          </a:p>
          <a:p>
            <a:r>
              <a:rPr lang="en-US" sz="2400" dirty="0" smtClean="0"/>
              <a:t>Increase </a:t>
            </a:r>
            <a:r>
              <a:rPr lang="en-US" sz="2400" dirty="0"/>
              <a:t>wind and solar, add storage, end fixed fossil fuel generation</a:t>
            </a:r>
          </a:p>
          <a:p>
            <a:r>
              <a:rPr lang="en-US" sz="2400" dirty="0" smtClean="0"/>
              <a:t>Go </a:t>
            </a:r>
            <a:r>
              <a:rPr lang="en-US" sz="2400" dirty="0"/>
              <a:t>to all electric water heating, 50% of natural gas will be biogas</a:t>
            </a:r>
          </a:p>
          <a:p>
            <a:r>
              <a:rPr lang="en-US" sz="2400" dirty="0" smtClean="0"/>
              <a:t>4.2 </a:t>
            </a:r>
            <a:r>
              <a:rPr lang="en-US" sz="2400" dirty="0"/>
              <a:t>million ZEVs (about </a:t>
            </a:r>
            <a:r>
              <a:rPr lang="en-US" sz="2400" dirty="0" smtClean="0"/>
              <a:t>20% </a:t>
            </a:r>
            <a:r>
              <a:rPr lang="en-US" sz="2400" dirty="0"/>
              <a:t>of all vehicles, and  roughly equal to all WA state cars)</a:t>
            </a:r>
          </a:p>
          <a:p>
            <a:r>
              <a:rPr lang="en-US" sz="2400" dirty="0" smtClean="0"/>
              <a:t>Biofuels </a:t>
            </a:r>
            <a:r>
              <a:rPr lang="en-US" sz="2400" dirty="0"/>
              <a:t>for vehicles (4 billion gallons, ~ 2x WA state total) </a:t>
            </a:r>
          </a:p>
        </p:txBody>
      </p:sp>
      <p:sp>
        <p:nvSpPr>
          <p:cNvPr id="4" name="TextBox 3"/>
          <p:cNvSpPr txBox="1"/>
          <p:nvPr/>
        </p:nvSpPr>
        <p:spPr>
          <a:xfrm>
            <a:off x="2133600" y="1143000"/>
            <a:ext cx="4343400" cy="523220"/>
          </a:xfrm>
          <a:prstGeom prst="rect">
            <a:avLst/>
          </a:prstGeom>
          <a:noFill/>
        </p:spPr>
        <p:txBody>
          <a:bodyPr wrap="square" rtlCol="0">
            <a:spAutoFit/>
          </a:bodyPr>
          <a:lstStyle/>
          <a:p>
            <a:r>
              <a:rPr lang="en-US" sz="2800" b="1" u="sng" dirty="0" smtClean="0">
                <a:solidFill>
                  <a:srgbClr val="00B050"/>
                </a:solidFill>
              </a:rPr>
              <a:t>California 2030</a:t>
            </a:r>
            <a:endParaRPr lang="en-US" sz="2800" b="1" u="sng" dirty="0">
              <a:solidFill>
                <a:srgbClr val="00B050"/>
              </a:solidFill>
            </a:endParaRPr>
          </a:p>
        </p:txBody>
      </p:sp>
      <p:sp>
        <p:nvSpPr>
          <p:cNvPr id="5" name="TextBox 4"/>
          <p:cNvSpPr txBox="1"/>
          <p:nvPr/>
        </p:nvSpPr>
        <p:spPr>
          <a:xfrm>
            <a:off x="2305396" y="6356465"/>
            <a:ext cx="4651402" cy="307777"/>
          </a:xfrm>
          <a:prstGeom prst="rect">
            <a:avLst/>
          </a:prstGeom>
          <a:noFill/>
        </p:spPr>
        <p:txBody>
          <a:bodyPr wrap="none" rtlCol="0">
            <a:spAutoFit/>
          </a:bodyPr>
          <a:lstStyle/>
          <a:p>
            <a:r>
              <a:rPr lang="en-US" sz="1400" dirty="0">
                <a:solidFill>
                  <a:prstClr val="black"/>
                </a:solidFill>
              </a:rPr>
              <a:t>https://www.arb.ca.gov/cc/scopingplan/2030sp_pp_final.pdf</a:t>
            </a:r>
          </a:p>
        </p:txBody>
      </p:sp>
    </p:spTree>
    <p:extLst>
      <p:ext uri="{BB962C8B-B14F-4D97-AF65-F5344CB8AC3E}">
        <p14:creationId xmlns:p14="http://schemas.microsoft.com/office/powerpoint/2010/main" val="348120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to get there </a:t>
            </a:r>
            <a:r>
              <a:rPr lang="en-US" sz="2400" dirty="0" smtClean="0"/>
              <a:t>(an example)</a:t>
            </a:r>
            <a:endParaRPr lang="en-US" sz="2400" dirty="0"/>
          </a:p>
        </p:txBody>
      </p:sp>
      <p:sp>
        <p:nvSpPr>
          <p:cNvPr id="3" name="Content Placeholder 2"/>
          <p:cNvSpPr>
            <a:spLocks noGrp="1"/>
          </p:cNvSpPr>
          <p:nvPr>
            <p:ph idx="1"/>
          </p:nvPr>
        </p:nvSpPr>
        <p:spPr>
          <a:xfrm>
            <a:off x="1905000" y="1666220"/>
            <a:ext cx="6934200" cy="4658380"/>
          </a:xfrm>
        </p:spPr>
        <p:txBody>
          <a:bodyPr vert="horz" lIns="91440" tIns="45720" rIns="91440" bIns="45720" rtlCol="0">
            <a:normAutofit/>
          </a:bodyPr>
          <a:lstStyle/>
          <a:p>
            <a:r>
              <a:rPr lang="en-US" sz="2400" dirty="0" smtClean="0"/>
              <a:t>Double </a:t>
            </a:r>
            <a:r>
              <a:rPr lang="en-US" sz="2400" dirty="0"/>
              <a:t>building energy efficiency</a:t>
            </a:r>
          </a:p>
          <a:p>
            <a:r>
              <a:rPr lang="en-US" sz="2400" dirty="0" smtClean="0"/>
              <a:t>Increase </a:t>
            </a:r>
            <a:r>
              <a:rPr lang="en-US" sz="2400" dirty="0"/>
              <a:t>wind and solar, add storage, end fixed fossil fuel generation</a:t>
            </a:r>
          </a:p>
          <a:p>
            <a:r>
              <a:rPr lang="en-US" sz="2400" dirty="0" smtClean="0"/>
              <a:t>Go </a:t>
            </a:r>
            <a:r>
              <a:rPr lang="en-US" sz="2400" dirty="0"/>
              <a:t>to all electric water heating, 50% of natural gas will be biogas</a:t>
            </a:r>
          </a:p>
          <a:p>
            <a:r>
              <a:rPr lang="en-US" sz="2400" dirty="0" smtClean="0"/>
              <a:t>4.2 </a:t>
            </a:r>
            <a:r>
              <a:rPr lang="en-US" sz="2400" dirty="0"/>
              <a:t>million ZEVs (about </a:t>
            </a:r>
            <a:r>
              <a:rPr lang="en-US" sz="2400" dirty="0" smtClean="0"/>
              <a:t>20% </a:t>
            </a:r>
            <a:r>
              <a:rPr lang="en-US" sz="2400" dirty="0"/>
              <a:t>of all vehicles, and  roughly equal to all WA state cars)</a:t>
            </a:r>
          </a:p>
          <a:p>
            <a:r>
              <a:rPr lang="en-US" sz="2400" dirty="0" smtClean="0"/>
              <a:t>Biofuels </a:t>
            </a:r>
            <a:r>
              <a:rPr lang="en-US" sz="2400" dirty="0"/>
              <a:t>for vehicles (4 billion gallons, ~ 2x WA state total) </a:t>
            </a:r>
          </a:p>
        </p:txBody>
      </p:sp>
      <p:sp>
        <p:nvSpPr>
          <p:cNvPr id="4" name="TextBox 3"/>
          <p:cNvSpPr txBox="1"/>
          <p:nvPr/>
        </p:nvSpPr>
        <p:spPr>
          <a:xfrm>
            <a:off x="2133600" y="1143000"/>
            <a:ext cx="4343400" cy="523220"/>
          </a:xfrm>
          <a:prstGeom prst="rect">
            <a:avLst/>
          </a:prstGeom>
          <a:noFill/>
        </p:spPr>
        <p:txBody>
          <a:bodyPr wrap="square" rtlCol="0">
            <a:spAutoFit/>
          </a:bodyPr>
          <a:lstStyle/>
          <a:p>
            <a:r>
              <a:rPr lang="en-US" sz="2800" b="1" u="sng" dirty="0" smtClean="0">
                <a:solidFill>
                  <a:srgbClr val="00B050"/>
                </a:solidFill>
              </a:rPr>
              <a:t>California 2030</a:t>
            </a:r>
            <a:endParaRPr lang="en-US" sz="2800" b="1" u="sng" dirty="0">
              <a:solidFill>
                <a:srgbClr val="00B050"/>
              </a:solidFill>
            </a:endParaRPr>
          </a:p>
        </p:txBody>
      </p:sp>
      <p:sp>
        <p:nvSpPr>
          <p:cNvPr id="5" name="TextBox 4"/>
          <p:cNvSpPr txBox="1"/>
          <p:nvPr/>
        </p:nvSpPr>
        <p:spPr>
          <a:xfrm>
            <a:off x="2305396" y="6356465"/>
            <a:ext cx="4651402" cy="307777"/>
          </a:xfrm>
          <a:prstGeom prst="rect">
            <a:avLst/>
          </a:prstGeom>
          <a:noFill/>
        </p:spPr>
        <p:txBody>
          <a:bodyPr wrap="none" rtlCol="0">
            <a:spAutoFit/>
          </a:bodyPr>
          <a:lstStyle/>
          <a:p>
            <a:r>
              <a:rPr lang="en-US" sz="1400" dirty="0">
                <a:solidFill>
                  <a:prstClr val="black"/>
                </a:solidFill>
              </a:rPr>
              <a:t>https://www.arb.ca.gov/cc/scopingplan/2030sp_pp_final.pdf</a:t>
            </a:r>
          </a:p>
        </p:txBody>
      </p:sp>
    </p:spTree>
    <p:extLst>
      <p:ext uri="{BB962C8B-B14F-4D97-AF65-F5344CB8AC3E}">
        <p14:creationId xmlns:p14="http://schemas.microsoft.com/office/powerpoint/2010/main" val="177522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77867"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4" y="838200"/>
            <a:ext cx="9211734" cy="5181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1600200" y="1295400"/>
            <a:ext cx="6096000" cy="2133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304800" y="304800"/>
            <a:ext cx="5029200" cy="523220"/>
          </a:xfrm>
          <a:prstGeom prst="rect">
            <a:avLst/>
          </a:prstGeom>
          <a:noFill/>
        </p:spPr>
        <p:txBody>
          <a:bodyPr wrap="square" rtlCol="0">
            <a:spAutoFit/>
          </a:bodyPr>
          <a:lstStyle/>
          <a:p>
            <a:r>
              <a:rPr lang="en-US" sz="2800" dirty="0" smtClean="0">
                <a:solidFill>
                  <a:prstClr val="white"/>
                </a:solidFill>
                <a:latin typeface="Arial Black" panose="020B0A04020102020204" pitchFamily="34" charset="0"/>
              </a:rPr>
              <a:t>THE FUTURE</a:t>
            </a:r>
            <a:endParaRPr lang="en-US" sz="2800" dirty="0">
              <a:solidFill>
                <a:prstClr val="white"/>
              </a:solidFill>
              <a:latin typeface="Arial Black" panose="020B0A04020102020204" pitchFamily="34" charset="0"/>
            </a:endParaRPr>
          </a:p>
        </p:txBody>
      </p:sp>
      <p:sp>
        <p:nvSpPr>
          <p:cNvPr id="7" name="TextBox 6"/>
          <p:cNvSpPr txBox="1"/>
          <p:nvPr/>
        </p:nvSpPr>
        <p:spPr>
          <a:xfrm>
            <a:off x="1828800" y="1600200"/>
            <a:ext cx="6248400" cy="1384995"/>
          </a:xfrm>
          <a:prstGeom prst="rect">
            <a:avLst/>
          </a:prstGeom>
          <a:noFill/>
        </p:spPr>
        <p:txBody>
          <a:bodyPr wrap="square" rtlCol="0">
            <a:spAutoFit/>
          </a:bodyPr>
          <a:lstStyle/>
          <a:p>
            <a:r>
              <a:rPr lang="en-US" sz="2800" dirty="0" smtClean="0">
                <a:solidFill>
                  <a:srgbClr val="4F81BD">
                    <a:lumMod val="20000"/>
                    <a:lumOff val="80000"/>
                  </a:srgbClr>
                </a:solidFill>
              </a:rPr>
              <a:t>Will need ambitious targets with the supporting policies and programs to achieve</a:t>
            </a:r>
            <a:endParaRPr lang="en-US" sz="2800" dirty="0">
              <a:solidFill>
                <a:srgbClr val="4F81BD">
                  <a:lumMod val="20000"/>
                  <a:lumOff val="80000"/>
                </a:srgbClr>
              </a:solidFill>
            </a:endParaRPr>
          </a:p>
        </p:txBody>
      </p:sp>
      <p:sp>
        <p:nvSpPr>
          <p:cNvPr id="8" name="TextBox 7"/>
          <p:cNvSpPr txBox="1"/>
          <p:nvPr/>
        </p:nvSpPr>
        <p:spPr>
          <a:xfrm>
            <a:off x="1905000" y="4648200"/>
            <a:ext cx="5562600" cy="1384995"/>
          </a:xfrm>
          <a:prstGeom prst="rect">
            <a:avLst/>
          </a:prstGeom>
          <a:noFill/>
        </p:spPr>
        <p:txBody>
          <a:bodyPr wrap="square" rtlCol="0">
            <a:spAutoFit/>
          </a:bodyPr>
          <a:lstStyle/>
          <a:p>
            <a:r>
              <a:rPr lang="en-US" sz="2800" dirty="0" smtClean="0">
                <a:solidFill>
                  <a:srgbClr val="4F81BD">
                    <a:lumMod val="20000"/>
                    <a:lumOff val="80000"/>
                  </a:srgbClr>
                </a:solidFill>
              </a:rPr>
              <a:t>Where fossil fuel combustion is reduced, there is a strong co-benefit of air pollutant reduction</a:t>
            </a:r>
            <a:endParaRPr lang="en-US" sz="2800" dirty="0">
              <a:solidFill>
                <a:srgbClr val="4F81BD">
                  <a:lumMod val="20000"/>
                  <a:lumOff val="80000"/>
                </a:srgbClr>
              </a:solidFill>
            </a:endParaRPr>
          </a:p>
        </p:txBody>
      </p:sp>
    </p:spTree>
    <p:extLst>
      <p:ext uri="{BB962C8B-B14F-4D97-AF65-F5344CB8AC3E}">
        <p14:creationId xmlns:p14="http://schemas.microsoft.com/office/powerpoint/2010/main" val="35367905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C:\Users\richardw\AppData\Local\Microsoft\Windows\Temporary Internet Files\Content.IE5\TXVBZHZ5\MP900422987[1].jpg"/>
          <p:cNvPicPr>
            <a:picLocks noChangeAspect="1" noChangeArrowheads="1"/>
          </p:cNvPicPr>
          <p:nvPr/>
        </p:nvPicPr>
        <p:blipFill rotWithShape="1">
          <a:blip r:embed="rId2">
            <a:extLst>
              <a:ext uri="{28A0092B-C50C-407E-A947-70E740481C1C}">
                <a14:useLocalDpi xmlns:a14="http://schemas.microsoft.com/office/drawing/2010/main" val="0"/>
              </a:ext>
            </a:extLst>
          </a:blip>
          <a:srcRect l="47986" t="1" r="29834" b="1"/>
          <a:stretch/>
        </p:blipFill>
        <p:spPr bwMode="auto">
          <a:xfrm>
            <a:off x="0" y="0"/>
            <a:ext cx="1905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0"/>
            <a:ext cx="4564566" cy="297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txBox="1">
            <a:spLocks/>
          </p:cNvSpPr>
          <p:nvPr/>
        </p:nvSpPr>
        <p:spPr>
          <a:xfrm>
            <a:off x="2133600" y="575888"/>
            <a:ext cx="7010400" cy="414712"/>
          </a:xfrm>
          <a:prstGeom prst="rect">
            <a:avLst/>
          </a:prstGeom>
        </p:spPr>
        <p:txBody>
          <a:bodyPr vert="horz" lIns="91440" tIns="45720" rIns="27432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n-US" sz="3600" dirty="0">
              <a:solidFill>
                <a:prstClr val="black"/>
              </a:solidFill>
            </a:endParaRPr>
          </a:p>
        </p:txBody>
      </p:sp>
      <p:sp>
        <p:nvSpPr>
          <p:cNvPr id="2" name="Title 1"/>
          <p:cNvSpPr>
            <a:spLocks noGrp="1"/>
          </p:cNvSpPr>
          <p:nvPr>
            <p:ph type="title"/>
          </p:nvPr>
        </p:nvSpPr>
        <p:spPr>
          <a:xfrm>
            <a:off x="2133600" y="381000"/>
            <a:ext cx="7010400" cy="609600"/>
          </a:xfrm>
        </p:spPr>
        <p:txBody>
          <a:bodyPr rIns="274320">
            <a:normAutofit fontScale="90000"/>
          </a:bodyPr>
          <a:lstStyle/>
          <a:p>
            <a:pPr algn="r"/>
            <a:r>
              <a:rPr lang="en-US" sz="3600" dirty="0" smtClean="0">
                <a:solidFill>
                  <a:srgbClr val="0066CC"/>
                </a:solidFill>
              </a:rPr>
              <a:t>Thank you for your attention</a:t>
            </a:r>
            <a:endParaRPr lang="en-US" sz="3600" dirty="0">
              <a:solidFill>
                <a:srgbClr val="0066CC"/>
              </a:solidFill>
            </a:endParaRPr>
          </a:p>
        </p:txBody>
      </p:sp>
      <p:cxnSp>
        <p:nvCxnSpPr>
          <p:cNvPr id="25" name="Straight Connector 24"/>
          <p:cNvCxnSpPr/>
          <p:nvPr/>
        </p:nvCxnSpPr>
        <p:spPr>
          <a:xfrm flipH="1">
            <a:off x="1905000" y="1066800"/>
            <a:ext cx="7239000" cy="0"/>
          </a:xfrm>
          <a:prstGeom prst="line">
            <a:avLst/>
          </a:prstGeom>
          <a:ln w="57150">
            <a:solidFill>
              <a:srgbClr val="0066CC"/>
            </a:solidFill>
          </a:ln>
        </p:spPr>
        <p:style>
          <a:lnRef idx="1">
            <a:schemeClr val="accent1"/>
          </a:lnRef>
          <a:fillRef idx="0">
            <a:schemeClr val="accent1"/>
          </a:fillRef>
          <a:effectRef idx="0">
            <a:schemeClr val="accent1"/>
          </a:effectRef>
          <a:fontRef idx="minor">
            <a:schemeClr val="tx1"/>
          </a:fontRef>
        </p:style>
      </p:cxnSp>
      <p:pic>
        <p:nvPicPr>
          <p:cNvPr id="13"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28600"/>
            <a:ext cx="1524000" cy="599440"/>
          </a:xfrm>
          <a:prstGeom prst="rect">
            <a:avLst/>
          </a:prstGeom>
        </p:spPr>
      </p:pic>
      <p:cxnSp>
        <p:nvCxnSpPr>
          <p:cNvPr id="26" name="Straight Connector 25"/>
          <p:cNvCxnSpPr/>
          <p:nvPr/>
        </p:nvCxnSpPr>
        <p:spPr>
          <a:xfrm flipV="1">
            <a:off x="1905000" y="0"/>
            <a:ext cx="0" cy="68580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6200" y="6246269"/>
            <a:ext cx="1828800" cy="535531"/>
          </a:xfrm>
          <a:prstGeom prst="rect">
            <a:avLst/>
          </a:prstGeom>
          <a:noFill/>
        </p:spPr>
        <p:txBody>
          <a:bodyPr wrap="square" rtlCol="0">
            <a:spAutoFit/>
          </a:bodyPr>
          <a:lstStyle/>
          <a:p>
            <a:pPr>
              <a:lnSpc>
                <a:spcPct val="80000"/>
              </a:lnSpc>
            </a:pPr>
            <a:r>
              <a:rPr lang="en-US" sz="1200" i="1" dirty="0">
                <a:solidFill>
                  <a:prstClr val="white"/>
                </a:solidFill>
              </a:rPr>
              <a:t>Clean, healthy air</a:t>
            </a:r>
          </a:p>
          <a:p>
            <a:pPr>
              <a:lnSpc>
                <a:spcPct val="80000"/>
              </a:lnSpc>
            </a:pPr>
            <a:r>
              <a:rPr lang="en-US" sz="1200" i="1" dirty="0">
                <a:solidFill>
                  <a:prstClr val="white"/>
                </a:solidFill>
              </a:rPr>
              <a:t>for </a:t>
            </a:r>
            <a:r>
              <a:rPr lang="en-US" sz="1200" i="1" dirty="0" smtClean="0">
                <a:solidFill>
                  <a:prstClr val="white"/>
                </a:solidFill>
              </a:rPr>
              <a:t>everyone, everywhere,</a:t>
            </a:r>
          </a:p>
          <a:p>
            <a:pPr>
              <a:lnSpc>
                <a:spcPct val="80000"/>
              </a:lnSpc>
            </a:pPr>
            <a:r>
              <a:rPr lang="en-US" sz="1200" i="1" dirty="0" smtClean="0">
                <a:solidFill>
                  <a:prstClr val="white"/>
                </a:solidFill>
              </a:rPr>
              <a:t>all </a:t>
            </a:r>
            <a:r>
              <a:rPr lang="en-US" sz="1200" i="1" dirty="0">
                <a:solidFill>
                  <a:prstClr val="white"/>
                </a:solidFill>
              </a:rPr>
              <a:t>the time.</a:t>
            </a:r>
          </a:p>
        </p:txBody>
      </p:sp>
      <p:sp>
        <p:nvSpPr>
          <p:cNvPr id="12" name="Content Placeholder 6"/>
          <p:cNvSpPr>
            <a:spLocks noGrp="1"/>
          </p:cNvSpPr>
          <p:nvPr>
            <p:ph sz="half" idx="1"/>
          </p:nvPr>
        </p:nvSpPr>
        <p:spPr>
          <a:xfrm>
            <a:off x="2438400" y="1523281"/>
            <a:ext cx="6172200" cy="4837634"/>
          </a:xfrm>
        </p:spPr>
        <p:txBody>
          <a:bodyPr>
            <a:normAutofit/>
          </a:bodyPr>
          <a:lstStyle/>
          <a:p>
            <a:pPr marL="0" indent="0" algn="ctr">
              <a:spcBef>
                <a:spcPts val="0"/>
              </a:spcBef>
              <a:spcAft>
                <a:spcPts val="1800"/>
              </a:spcAft>
              <a:buNone/>
            </a:pPr>
            <a:r>
              <a:rPr lang="en-US" sz="4400" smtClean="0">
                <a:solidFill>
                  <a:schemeClr val="tx2">
                    <a:lumMod val="60000"/>
                    <a:lumOff val="40000"/>
                  </a:schemeClr>
                </a:solidFill>
              </a:rPr>
              <a:t>Kathy Strange</a:t>
            </a:r>
          </a:p>
          <a:p>
            <a:pPr marL="0" indent="0" algn="ctr">
              <a:spcBef>
                <a:spcPts val="0"/>
              </a:spcBef>
              <a:spcAft>
                <a:spcPts val="1800"/>
              </a:spcAft>
              <a:buNone/>
            </a:pPr>
            <a:r>
              <a:rPr lang="en-US" smtClean="0">
                <a:solidFill>
                  <a:schemeClr val="tx2">
                    <a:lumMod val="60000"/>
                    <a:lumOff val="40000"/>
                  </a:schemeClr>
                </a:solidFill>
                <a:hlinkClick r:id="rId4"/>
              </a:rPr>
              <a:t>KathyS@pscleanair.org</a:t>
            </a:r>
            <a:r>
              <a:rPr lang="en-US" smtClean="0">
                <a:solidFill>
                  <a:schemeClr val="tx2">
                    <a:lumMod val="60000"/>
                    <a:lumOff val="40000"/>
                  </a:schemeClr>
                </a:solidFill>
              </a:rPr>
              <a:t> </a:t>
            </a:r>
            <a:endParaRPr lang="en-US" dirty="0" smtClean="0">
              <a:solidFill>
                <a:schemeClr val="tx2">
                  <a:lumMod val="60000"/>
                  <a:lumOff val="40000"/>
                </a:schemeClr>
              </a:solidFill>
            </a:endParaRPr>
          </a:p>
          <a:p>
            <a:pPr lvl="2">
              <a:spcBef>
                <a:spcPts val="0"/>
              </a:spcBef>
              <a:spcAft>
                <a:spcPts val="1800"/>
              </a:spcAft>
            </a:pPr>
            <a:endParaRPr lang="en-US" dirty="0">
              <a:solidFill>
                <a:schemeClr val="tx2">
                  <a:lumMod val="60000"/>
                  <a:lumOff val="40000"/>
                </a:schemeClr>
              </a:solidFill>
            </a:endParaRPr>
          </a:p>
        </p:txBody>
      </p:sp>
    </p:spTree>
    <p:extLst>
      <p:ext uri="{BB962C8B-B14F-4D97-AF65-F5344CB8AC3E}">
        <p14:creationId xmlns:p14="http://schemas.microsoft.com/office/powerpoint/2010/main" val="26025235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457200"/>
            <a:ext cx="9144000" cy="1981200"/>
          </a:xfrm>
        </p:spPr>
        <p:txBody>
          <a:bodyPr/>
          <a:lstStyle/>
          <a:p>
            <a:r>
              <a:rPr lang="en-US" sz="4000" b="1" dirty="0">
                <a:solidFill>
                  <a:srgbClr val="FFFF00"/>
                </a:solidFill>
              </a:rPr>
              <a:t>Health Benefits of </a:t>
            </a:r>
            <a:br>
              <a:rPr lang="en-US" sz="4000" b="1" dirty="0">
                <a:solidFill>
                  <a:srgbClr val="FFFF00"/>
                </a:solidFill>
              </a:rPr>
            </a:br>
            <a:r>
              <a:rPr lang="en-US" sz="4000" b="1" dirty="0">
                <a:solidFill>
                  <a:srgbClr val="FFFF00"/>
                </a:solidFill>
              </a:rPr>
              <a:t>Climate Change Policies: </a:t>
            </a:r>
            <a:br>
              <a:rPr lang="en-US" sz="4000" b="1" dirty="0">
                <a:solidFill>
                  <a:srgbClr val="FFFF00"/>
                </a:solidFill>
              </a:rPr>
            </a:br>
            <a:r>
              <a:rPr lang="en-US" sz="4000" b="1" dirty="0">
                <a:solidFill>
                  <a:srgbClr val="FFFF00"/>
                </a:solidFill>
              </a:rPr>
              <a:t>A Built Environment Perspective</a:t>
            </a:r>
            <a:endParaRPr lang="en-US" sz="4000" dirty="0">
              <a:solidFill>
                <a:srgbClr val="FFFF00"/>
              </a:solidFill>
            </a:endParaRPr>
          </a:p>
        </p:txBody>
      </p:sp>
      <p:sp>
        <p:nvSpPr>
          <p:cNvPr id="27651" name="Rectangle 3"/>
          <p:cNvSpPr>
            <a:spLocks noGrp="1" noChangeArrowheads="1"/>
          </p:cNvSpPr>
          <p:nvPr>
            <p:ph type="body" idx="1"/>
          </p:nvPr>
        </p:nvSpPr>
        <p:spPr>
          <a:xfrm>
            <a:off x="152400" y="3276600"/>
            <a:ext cx="8839200" cy="3276600"/>
          </a:xfrm>
        </p:spPr>
        <p:txBody>
          <a:bodyPr/>
          <a:lstStyle/>
          <a:p>
            <a:pPr algn="ctr">
              <a:spcBef>
                <a:spcPts val="0"/>
              </a:spcBef>
              <a:buFontTx/>
              <a:buNone/>
            </a:pPr>
            <a:r>
              <a:rPr lang="en-US" sz="2400" dirty="0">
                <a:solidFill>
                  <a:schemeClr val="bg1"/>
                </a:solidFill>
              </a:rPr>
              <a:t>Andrew L. Dannenberg, MD, MPH</a:t>
            </a:r>
          </a:p>
          <a:p>
            <a:pPr algn="ctr">
              <a:spcBef>
                <a:spcPts val="0"/>
              </a:spcBef>
              <a:buFontTx/>
              <a:buNone/>
            </a:pPr>
            <a:r>
              <a:rPr lang="en-US" sz="2400" dirty="0" smtClean="0">
                <a:solidFill>
                  <a:schemeClr val="bg1"/>
                </a:solidFill>
              </a:rPr>
              <a:t>Affiliate Professor</a:t>
            </a:r>
          </a:p>
          <a:p>
            <a:pPr algn="ctr">
              <a:spcBef>
                <a:spcPts val="0"/>
              </a:spcBef>
              <a:buFontTx/>
              <a:buNone/>
            </a:pPr>
            <a:r>
              <a:rPr lang="en-US" sz="2400" dirty="0" smtClean="0">
                <a:solidFill>
                  <a:schemeClr val="bg1"/>
                </a:solidFill>
              </a:rPr>
              <a:t>Dept. of Environmental and Occupational Health Sciences Dept. of Urban Design and Planning</a:t>
            </a:r>
          </a:p>
          <a:p>
            <a:pPr algn="ctr">
              <a:spcBef>
                <a:spcPts val="0"/>
              </a:spcBef>
              <a:buFontTx/>
              <a:buNone/>
            </a:pPr>
            <a:r>
              <a:rPr lang="en-US" sz="2400" dirty="0" smtClean="0">
                <a:solidFill>
                  <a:schemeClr val="bg1"/>
                </a:solidFill>
              </a:rPr>
              <a:t>University of Washington</a:t>
            </a:r>
            <a:endParaRPr lang="en-US" sz="2400" dirty="0">
              <a:solidFill>
                <a:schemeClr val="bg1"/>
              </a:solidFill>
            </a:endParaRPr>
          </a:p>
          <a:p>
            <a:pPr algn="ctr">
              <a:spcBef>
                <a:spcPts val="0"/>
              </a:spcBef>
              <a:buFontTx/>
              <a:buNone/>
            </a:pPr>
            <a:r>
              <a:rPr lang="en-US" sz="2400" dirty="0" smtClean="0">
                <a:solidFill>
                  <a:schemeClr val="bg1"/>
                </a:solidFill>
              </a:rPr>
              <a:t>adannen@uw.edu</a:t>
            </a:r>
            <a:endParaRPr lang="en-US" sz="2400" dirty="0">
              <a:solidFill>
                <a:schemeClr val="bg1"/>
              </a:solidFill>
            </a:endParaRPr>
          </a:p>
          <a:p>
            <a:pPr algn="ctr">
              <a:spcBef>
                <a:spcPts val="0"/>
              </a:spcBef>
              <a:buFontTx/>
              <a:buNone/>
            </a:pPr>
            <a:endParaRPr lang="en-US" sz="2400" dirty="0">
              <a:solidFill>
                <a:schemeClr val="bg1"/>
              </a:solidFill>
            </a:endParaRPr>
          </a:p>
          <a:p>
            <a:pPr algn="ctr">
              <a:spcBef>
                <a:spcPts val="0"/>
              </a:spcBef>
              <a:buFontTx/>
              <a:buNone/>
            </a:pPr>
            <a:r>
              <a:rPr lang="en-US" sz="2400" dirty="0" smtClean="0">
                <a:solidFill>
                  <a:schemeClr val="bg1"/>
                </a:solidFill>
              </a:rPr>
              <a:t>Seattle Town Hall, February 1, 2017</a:t>
            </a:r>
            <a:endParaRPr lang="en-US" sz="2400" dirty="0">
              <a:solidFill>
                <a:schemeClr val="bg1"/>
              </a:solidFill>
            </a:endParaRPr>
          </a:p>
        </p:txBody>
      </p:sp>
    </p:spTree>
    <p:extLst>
      <p:ext uri="{BB962C8B-B14F-4D97-AF65-F5344CB8AC3E}">
        <p14:creationId xmlns:p14="http://schemas.microsoft.com/office/powerpoint/2010/main" val="32336491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smtClean="0">
                <a:solidFill>
                  <a:srgbClr val="FFFF00"/>
                </a:solidFill>
              </a:rPr>
              <a:t>Built Environment</a:t>
            </a:r>
            <a:endParaRPr lang="en-US" sz="4800" b="1" dirty="0">
              <a:solidFill>
                <a:srgbClr val="FFFF00"/>
              </a:solidFill>
            </a:endParaRPr>
          </a:p>
        </p:txBody>
      </p:sp>
      <p:sp>
        <p:nvSpPr>
          <p:cNvPr id="3" name="Content Placeholder 2"/>
          <p:cNvSpPr>
            <a:spLocks noGrp="1"/>
          </p:cNvSpPr>
          <p:nvPr>
            <p:ph idx="1"/>
          </p:nvPr>
        </p:nvSpPr>
        <p:spPr/>
        <p:txBody>
          <a:bodyPr/>
          <a:lstStyle/>
          <a:p>
            <a:r>
              <a:rPr lang="en-US" sz="3000" dirty="0" smtClean="0">
                <a:solidFill>
                  <a:schemeClr val="bg1"/>
                </a:solidFill>
              </a:rPr>
              <a:t>Settings designed, created, modified, and maintained by human efforts, such as homes, schools, workplaces, parks, neighborhoods, roads, and transit systems</a:t>
            </a:r>
            <a:endParaRPr lang="en-US" sz="3000"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288" y="5311933"/>
            <a:ext cx="2886711" cy="1556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54982"/>
            <a:ext cx="2057400" cy="311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3290418"/>
            <a:ext cx="2514600" cy="3578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1992" y="3604997"/>
            <a:ext cx="2560637" cy="1863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71604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657600"/>
            <a:ext cx="8229600" cy="990600"/>
          </a:xfrm>
        </p:spPr>
        <p:txBody>
          <a:bodyPr/>
          <a:lstStyle/>
          <a:p>
            <a:pPr marL="0" indent="0" algn="ctr">
              <a:buNone/>
            </a:pPr>
            <a:r>
              <a:rPr lang="en-US" sz="6600" dirty="0" smtClean="0">
                <a:solidFill>
                  <a:schemeClr val="bg1"/>
                </a:solidFill>
              </a:rPr>
              <a:t>Co-Benefits</a:t>
            </a:r>
            <a:endParaRPr lang="en-US" sz="6600" dirty="0">
              <a:solidFill>
                <a:schemeClr val="bg1"/>
              </a:solidFill>
            </a:endParaRPr>
          </a:p>
        </p:txBody>
      </p:sp>
      <p:sp>
        <p:nvSpPr>
          <p:cNvPr id="4" name="TextBox 3"/>
          <p:cNvSpPr txBox="1"/>
          <p:nvPr/>
        </p:nvSpPr>
        <p:spPr>
          <a:xfrm>
            <a:off x="1447800" y="914400"/>
            <a:ext cx="6333785" cy="2123658"/>
          </a:xfrm>
          <a:prstGeom prst="rect">
            <a:avLst/>
          </a:prstGeom>
          <a:noFill/>
        </p:spPr>
        <p:txBody>
          <a:bodyPr wrap="none" rtlCol="0">
            <a:spAutoFit/>
          </a:bodyPr>
          <a:lstStyle/>
          <a:p>
            <a:pPr algn="ctr"/>
            <a:r>
              <a:rPr lang="en-US" sz="4400" dirty="0" smtClean="0">
                <a:solidFill>
                  <a:srgbClr val="FFFF00"/>
                </a:solidFill>
              </a:rPr>
              <a:t>Climate Change Policies</a:t>
            </a:r>
          </a:p>
          <a:p>
            <a:pPr algn="ctr"/>
            <a:r>
              <a:rPr lang="en-US" sz="4400" dirty="0" smtClean="0">
                <a:solidFill>
                  <a:srgbClr val="FFFF00"/>
                </a:solidFill>
              </a:rPr>
              <a:t>Built Environment</a:t>
            </a:r>
          </a:p>
          <a:p>
            <a:pPr algn="ctr"/>
            <a:r>
              <a:rPr lang="en-US" sz="4400" dirty="0" smtClean="0">
                <a:solidFill>
                  <a:srgbClr val="FFFF00"/>
                </a:solidFill>
              </a:rPr>
              <a:t>Public Health</a:t>
            </a:r>
            <a:endParaRPr lang="en-US" sz="4400" dirty="0">
              <a:solidFill>
                <a:srgbClr val="FFFF00"/>
              </a:solidFill>
            </a:endParaRPr>
          </a:p>
        </p:txBody>
      </p:sp>
    </p:spTree>
    <p:extLst>
      <p:ext uri="{BB962C8B-B14F-4D97-AF65-F5344CB8AC3E}">
        <p14:creationId xmlns:p14="http://schemas.microsoft.com/office/powerpoint/2010/main" val="4111921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C:\Files\Climate Change\What if its a hoax and we create a better world for noth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381000"/>
            <a:ext cx="91249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366828"/>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Use Over Time</a:t>
            </a:r>
            <a:endParaRPr lang="en-US" dirty="0"/>
          </a:p>
        </p:txBody>
      </p:sp>
      <p:pic>
        <p:nvPicPr>
          <p:cNvPr id="6" name="Picture 5" descr="pu340159.f2.jpg"/>
          <p:cNvPicPr>
            <a:picLocks noChangeAspect="1"/>
          </p:cNvPicPr>
          <p:nvPr/>
        </p:nvPicPr>
        <p:blipFill rotWithShape="1">
          <a:blip r:embed="rId2" cstate="print">
            <a:extLst>
              <a:ext uri="{28A0092B-C50C-407E-A947-70E740481C1C}">
                <a14:useLocalDpi xmlns:a14="http://schemas.microsoft.com/office/drawing/2010/main" val="0"/>
              </a:ext>
            </a:extLst>
          </a:blip>
          <a:srcRect b="27121"/>
          <a:stretch/>
        </p:blipFill>
        <p:spPr>
          <a:xfrm>
            <a:off x="381000" y="1676400"/>
            <a:ext cx="8229600" cy="4018325"/>
          </a:xfrm>
          <a:prstGeom prst="rect">
            <a:avLst/>
          </a:prstGeom>
        </p:spPr>
      </p:pic>
      <p:sp>
        <p:nvSpPr>
          <p:cNvPr id="7" name="TextBox 6"/>
          <p:cNvSpPr txBox="1"/>
          <p:nvPr/>
        </p:nvSpPr>
        <p:spPr>
          <a:xfrm>
            <a:off x="762000" y="5791200"/>
            <a:ext cx="2743200" cy="461665"/>
          </a:xfrm>
          <a:prstGeom prst="rect">
            <a:avLst/>
          </a:prstGeom>
          <a:noFill/>
        </p:spPr>
        <p:txBody>
          <a:bodyPr wrap="square" rtlCol="0">
            <a:spAutoFit/>
          </a:bodyPr>
          <a:lstStyle/>
          <a:p>
            <a:r>
              <a:rPr lang="en-US" sz="1200" dirty="0" smtClean="0"/>
              <a:t>Smith et al. Energy and Health. Ann Rev Public Health 2013; 34:159-88.</a:t>
            </a:r>
            <a:endParaRPr lang="en-US" sz="1200" dirty="0"/>
          </a:p>
        </p:txBody>
      </p:sp>
      <p:sp>
        <p:nvSpPr>
          <p:cNvPr id="8" name="TextBox 7"/>
          <p:cNvSpPr txBox="1"/>
          <p:nvPr/>
        </p:nvSpPr>
        <p:spPr>
          <a:xfrm>
            <a:off x="3657600" y="5638800"/>
            <a:ext cx="2362200" cy="369332"/>
          </a:xfrm>
          <a:prstGeom prst="rect">
            <a:avLst/>
          </a:prstGeom>
          <a:noFill/>
        </p:spPr>
        <p:txBody>
          <a:bodyPr wrap="square" rtlCol="0">
            <a:spAutoFit/>
          </a:bodyPr>
          <a:lstStyle/>
          <a:p>
            <a:pPr algn="ctr"/>
            <a:r>
              <a:rPr lang="en-US" b="1" dirty="0" smtClean="0"/>
              <a:t>Year</a:t>
            </a:r>
            <a:endParaRPr lang="en-US" b="1" dirty="0"/>
          </a:p>
        </p:txBody>
      </p:sp>
    </p:spTree>
    <p:extLst>
      <p:ext uri="{BB962C8B-B14F-4D97-AF65-F5344CB8AC3E}">
        <p14:creationId xmlns:p14="http://schemas.microsoft.com/office/powerpoint/2010/main" val="42261350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3553" y="321945"/>
            <a:ext cx="6808274" cy="1015663"/>
          </a:xfrm>
          <a:prstGeom prst="rect">
            <a:avLst/>
          </a:prstGeom>
          <a:noFill/>
        </p:spPr>
        <p:txBody>
          <a:bodyPr wrap="none" rtlCol="0">
            <a:spAutoFit/>
          </a:bodyPr>
          <a:lstStyle/>
          <a:p>
            <a:r>
              <a:rPr lang="en-US" sz="6000" b="1" dirty="0" smtClean="0">
                <a:solidFill>
                  <a:srgbClr val="FFFF00"/>
                </a:solidFill>
              </a:rPr>
              <a:t>Built Environment</a:t>
            </a:r>
            <a:endParaRPr lang="en-US" sz="6000" dirty="0">
              <a:solidFill>
                <a:srgbClr val="FFFFFF"/>
              </a:solidFill>
            </a:endParaRPr>
          </a:p>
        </p:txBody>
      </p:sp>
      <p:sp>
        <p:nvSpPr>
          <p:cNvPr id="3" name="TextBox 2"/>
          <p:cNvSpPr txBox="1"/>
          <p:nvPr/>
        </p:nvSpPr>
        <p:spPr>
          <a:xfrm>
            <a:off x="304801" y="1337608"/>
            <a:ext cx="4814828" cy="5016758"/>
          </a:xfrm>
          <a:prstGeom prst="rect">
            <a:avLst/>
          </a:prstGeom>
          <a:noFill/>
        </p:spPr>
        <p:txBody>
          <a:bodyPr wrap="square" rtlCol="0">
            <a:spAutoFit/>
          </a:bodyPr>
          <a:lstStyle/>
          <a:p>
            <a:pPr marL="285750" indent="-285750">
              <a:buFont typeface="Arial" panose="020B0604020202020204" pitchFamily="34" charset="0"/>
              <a:buChar char="•"/>
            </a:pPr>
            <a:r>
              <a:rPr lang="en-US" sz="4000" dirty="0" smtClean="0">
                <a:solidFill>
                  <a:srgbClr val="FFFFFF"/>
                </a:solidFill>
              </a:rPr>
              <a:t>Transportation</a:t>
            </a:r>
          </a:p>
          <a:p>
            <a:pPr marL="285750" indent="-285750">
              <a:buFont typeface="Arial" panose="020B0604020202020204" pitchFamily="34" charset="0"/>
              <a:buChar char="•"/>
            </a:pPr>
            <a:endParaRPr lang="en-US" sz="4000" dirty="0" smtClean="0">
              <a:solidFill>
                <a:srgbClr val="FFFFFF"/>
              </a:solidFill>
            </a:endParaRPr>
          </a:p>
          <a:p>
            <a:pPr marL="285750" indent="-285750">
              <a:buFont typeface="Arial" panose="020B0604020202020204" pitchFamily="34" charset="0"/>
              <a:buChar char="•"/>
            </a:pPr>
            <a:endParaRPr lang="en-US" sz="4000" dirty="0" smtClean="0">
              <a:solidFill>
                <a:srgbClr val="FFFFFF"/>
              </a:solidFill>
            </a:endParaRPr>
          </a:p>
          <a:p>
            <a:pPr marL="285750" indent="-285750">
              <a:buFont typeface="Arial" panose="020B0604020202020204" pitchFamily="34" charset="0"/>
              <a:buChar char="•"/>
            </a:pPr>
            <a:r>
              <a:rPr lang="en-US" sz="4000" dirty="0" smtClean="0">
                <a:solidFill>
                  <a:srgbClr val="FFFFFF"/>
                </a:solidFill>
              </a:rPr>
              <a:t>Buildings</a:t>
            </a:r>
          </a:p>
          <a:p>
            <a:r>
              <a:rPr lang="en-US" sz="4000" dirty="0" smtClean="0">
                <a:solidFill>
                  <a:srgbClr val="FFFFFF"/>
                </a:solidFill>
              </a:rPr>
              <a:t> </a:t>
            </a:r>
          </a:p>
          <a:p>
            <a:pPr marL="285750" indent="-285750">
              <a:buFont typeface="Arial" panose="020B0604020202020204" pitchFamily="34" charset="0"/>
              <a:buChar char="•"/>
            </a:pPr>
            <a:endParaRPr lang="en-US" sz="4000" dirty="0" smtClean="0">
              <a:solidFill>
                <a:srgbClr val="FFFFFF"/>
              </a:solidFill>
            </a:endParaRPr>
          </a:p>
          <a:p>
            <a:pPr marL="285750" indent="-285750">
              <a:buFont typeface="Arial" panose="020B0604020202020204" pitchFamily="34" charset="0"/>
              <a:buChar char="•"/>
            </a:pPr>
            <a:r>
              <a:rPr lang="en-US" sz="4000" dirty="0" smtClean="0">
                <a:solidFill>
                  <a:srgbClr val="FFFFFF"/>
                </a:solidFill>
              </a:rPr>
              <a:t>Land use, forestry</a:t>
            </a:r>
          </a:p>
          <a:p>
            <a:r>
              <a:rPr lang="en-US" sz="4000" dirty="0" smtClean="0">
                <a:solidFill>
                  <a:srgbClr val="FFFFFF"/>
                </a:solidFill>
              </a:rPr>
              <a:t>  and agriculture</a:t>
            </a:r>
            <a:endParaRPr lang="en-US" sz="4000" dirty="0">
              <a:solidFill>
                <a:srgbClr val="FFFFFF"/>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1337607"/>
            <a:ext cx="2693845" cy="227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4495800"/>
            <a:ext cx="3108866" cy="208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 r="28830"/>
          <a:stretch/>
        </p:blipFill>
        <p:spPr bwMode="auto">
          <a:xfrm>
            <a:off x="2936230" y="2905393"/>
            <a:ext cx="2560320" cy="1881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27310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7958"/>
          <a:stretch/>
        </p:blipFill>
        <p:spPr bwMode="auto">
          <a:xfrm>
            <a:off x="4800600" y="1811475"/>
            <a:ext cx="2743200" cy="20920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itle 1"/>
          <p:cNvSpPr>
            <a:spLocks noGrp="1"/>
          </p:cNvSpPr>
          <p:nvPr>
            <p:ph type="title"/>
          </p:nvPr>
        </p:nvSpPr>
        <p:spPr>
          <a:xfrm>
            <a:off x="0" y="274638"/>
            <a:ext cx="9144000" cy="1143000"/>
          </a:xfrm>
        </p:spPr>
        <p:txBody>
          <a:bodyPr>
            <a:normAutofit fontScale="90000"/>
          </a:bodyPr>
          <a:lstStyle/>
          <a:p>
            <a:r>
              <a:rPr lang="en-US" sz="5300" b="1" dirty="0" smtClean="0">
                <a:solidFill>
                  <a:srgbClr val="FFFF00"/>
                </a:solidFill>
              </a:rPr>
              <a:t>Transportation</a:t>
            </a:r>
            <a:r>
              <a:rPr lang="en-US" b="1" dirty="0" smtClean="0">
                <a:solidFill>
                  <a:srgbClr val="FFFF00"/>
                </a:solidFill>
              </a:rPr>
              <a:t/>
            </a:r>
            <a:br>
              <a:rPr lang="en-US" b="1" dirty="0" smtClean="0">
                <a:solidFill>
                  <a:srgbClr val="FFFF00"/>
                </a:solidFill>
              </a:rPr>
            </a:br>
            <a:r>
              <a:rPr lang="en-US" sz="4000" dirty="0" smtClean="0">
                <a:solidFill>
                  <a:srgbClr val="FFFF00"/>
                </a:solidFill>
              </a:rPr>
              <a:t>Links to GHG emissions and climate change</a:t>
            </a:r>
            <a:endParaRPr lang="en-US" sz="4000" dirty="0">
              <a:solidFill>
                <a:srgbClr val="FFFF00"/>
              </a:solidFill>
            </a:endParaRPr>
          </a:p>
        </p:txBody>
      </p:sp>
      <p:sp>
        <p:nvSpPr>
          <p:cNvPr id="2" name="Rectangle 1"/>
          <p:cNvSpPr/>
          <p:nvPr/>
        </p:nvSpPr>
        <p:spPr>
          <a:xfrm>
            <a:off x="620486" y="4038600"/>
            <a:ext cx="8001000" cy="2677656"/>
          </a:xfrm>
          <a:prstGeom prst="rect">
            <a:avLst/>
          </a:prstGeom>
        </p:spPr>
        <p:txBody>
          <a:bodyPr wrap="square">
            <a:spAutoFit/>
          </a:bodyPr>
          <a:lstStyle/>
          <a:p>
            <a:r>
              <a:rPr lang="en-US" sz="2800" dirty="0">
                <a:solidFill>
                  <a:prstClr val="white"/>
                </a:solidFill>
              </a:rPr>
              <a:t>● Fuel </a:t>
            </a:r>
            <a:r>
              <a:rPr lang="en-US" sz="2800" dirty="0" smtClean="0">
                <a:solidFill>
                  <a:prstClr val="white"/>
                </a:solidFill>
              </a:rPr>
              <a:t>consumption associated </a:t>
            </a:r>
            <a:r>
              <a:rPr lang="en-US" sz="2800" dirty="0">
                <a:solidFill>
                  <a:prstClr val="white"/>
                </a:solidFill>
              </a:rPr>
              <a:t>with personal </a:t>
            </a:r>
            <a:r>
              <a:rPr lang="en-US" sz="2800" dirty="0" smtClean="0">
                <a:solidFill>
                  <a:prstClr val="white"/>
                </a:solidFill>
              </a:rPr>
              <a:t>and commercial </a:t>
            </a:r>
            <a:r>
              <a:rPr lang="en-US" sz="2800" dirty="0">
                <a:solidFill>
                  <a:prstClr val="white"/>
                </a:solidFill>
              </a:rPr>
              <a:t>vehicle use</a:t>
            </a:r>
          </a:p>
          <a:p>
            <a:r>
              <a:rPr lang="en-US" sz="2800" dirty="0">
                <a:solidFill>
                  <a:prstClr val="white"/>
                </a:solidFill>
              </a:rPr>
              <a:t>● Number of vehicle </a:t>
            </a:r>
            <a:r>
              <a:rPr lang="en-US" sz="2800" dirty="0" smtClean="0">
                <a:solidFill>
                  <a:prstClr val="white"/>
                </a:solidFill>
              </a:rPr>
              <a:t>miles traveled </a:t>
            </a:r>
            <a:r>
              <a:rPr lang="en-US" sz="2800" dirty="0">
                <a:solidFill>
                  <a:prstClr val="white"/>
                </a:solidFill>
              </a:rPr>
              <a:t>per capita</a:t>
            </a:r>
          </a:p>
          <a:p>
            <a:r>
              <a:rPr lang="en-US" sz="2800" dirty="0">
                <a:solidFill>
                  <a:prstClr val="white"/>
                </a:solidFill>
              </a:rPr>
              <a:t>● Long distances </a:t>
            </a:r>
            <a:r>
              <a:rPr lang="en-US" sz="2800" dirty="0" smtClean="0">
                <a:solidFill>
                  <a:prstClr val="white"/>
                </a:solidFill>
              </a:rPr>
              <a:t>between homes</a:t>
            </a:r>
            <a:r>
              <a:rPr lang="en-US" sz="2800" dirty="0">
                <a:solidFill>
                  <a:prstClr val="white"/>
                </a:solidFill>
              </a:rPr>
              <a:t>, jobs, schools, </a:t>
            </a:r>
            <a:r>
              <a:rPr lang="en-US" sz="2800" dirty="0" smtClean="0">
                <a:solidFill>
                  <a:prstClr val="white"/>
                </a:solidFill>
              </a:rPr>
              <a:t>and other </a:t>
            </a:r>
            <a:r>
              <a:rPr lang="en-US" sz="2800" dirty="0">
                <a:solidFill>
                  <a:prstClr val="white"/>
                </a:solidFill>
              </a:rPr>
              <a:t>destinations</a:t>
            </a:r>
          </a:p>
          <a:p>
            <a:r>
              <a:rPr lang="en-US" sz="2800" dirty="0">
                <a:solidFill>
                  <a:prstClr val="white"/>
                </a:solidFill>
              </a:rPr>
              <a:t>● Long distances from </a:t>
            </a:r>
            <a:r>
              <a:rPr lang="en-US" sz="2800" dirty="0" smtClean="0">
                <a:solidFill>
                  <a:prstClr val="white"/>
                </a:solidFill>
              </a:rPr>
              <a:t>farm and </a:t>
            </a:r>
            <a:r>
              <a:rPr lang="en-US" sz="2800" dirty="0">
                <a:solidFill>
                  <a:prstClr val="white"/>
                </a:solidFill>
              </a:rPr>
              <a:t>factory to market</a:t>
            </a: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32691"/>
          <a:stretch/>
        </p:blipFill>
        <p:spPr bwMode="auto">
          <a:xfrm>
            <a:off x="1676400" y="1693725"/>
            <a:ext cx="2181512"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00863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686800" cy="1143000"/>
          </a:xfrm>
        </p:spPr>
        <p:txBody>
          <a:bodyPr>
            <a:noAutofit/>
          </a:bodyPr>
          <a:lstStyle/>
          <a:p>
            <a:r>
              <a:rPr lang="en-US" b="1" dirty="0" smtClean="0">
                <a:solidFill>
                  <a:srgbClr val="FFFF00"/>
                </a:solidFill>
              </a:rPr>
              <a:t>Built Environment Strategies to Improve Transportation and Health</a:t>
            </a:r>
            <a:endParaRPr lang="en-US" b="1" dirty="0">
              <a:solidFill>
                <a:srgbClr val="FFFF00"/>
              </a:solidFill>
            </a:endParaRPr>
          </a:p>
        </p:txBody>
      </p:sp>
      <p:sp>
        <p:nvSpPr>
          <p:cNvPr id="3" name="Rectangle 2"/>
          <p:cNvSpPr/>
          <p:nvPr/>
        </p:nvSpPr>
        <p:spPr>
          <a:xfrm>
            <a:off x="457200" y="2057400"/>
            <a:ext cx="8305800" cy="3970318"/>
          </a:xfrm>
          <a:prstGeom prst="rect">
            <a:avLst/>
          </a:prstGeom>
        </p:spPr>
        <p:txBody>
          <a:bodyPr wrap="square">
            <a:spAutoFit/>
          </a:bodyPr>
          <a:lstStyle/>
          <a:p>
            <a:r>
              <a:rPr lang="en-US" sz="2800" dirty="0">
                <a:solidFill>
                  <a:prstClr val="white"/>
                </a:solidFill>
              </a:rPr>
              <a:t>● Decrease distances between destinations (denser and mixed-use development)</a:t>
            </a:r>
          </a:p>
          <a:p>
            <a:r>
              <a:rPr lang="en-US" sz="2800" dirty="0">
                <a:solidFill>
                  <a:prstClr val="white"/>
                </a:solidFill>
              </a:rPr>
              <a:t>● Increase facilities </a:t>
            </a:r>
            <a:r>
              <a:rPr lang="en-US" sz="2800" dirty="0" smtClean="0">
                <a:solidFill>
                  <a:prstClr val="white"/>
                </a:solidFill>
              </a:rPr>
              <a:t>for </a:t>
            </a:r>
            <a:r>
              <a:rPr lang="en-US" sz="2800" dirty="0">
                <a:solidFill>
                  <a:prstClr val="white"/>
                </a:solidFill>
              </a:rPr>
              <a:t>transit use, walking, </a:t>
            </a:r>
            <a:r>
              <a:rPr lang="en-US" sz="2800" dirty="0" smtClean="0">
                <a:solidFill>
                  <a:prstClr val="white"/>
                </a:solidFill>
              </a:rPr>
              <a:t>bicycling</a:t>
            </a:r>
            <a:endParaRPr lang="en-US" sz="2800" dirty="0">
              <a:solidFill>
                <a:prstClr val="white"/>
              </a:solidFill>
            </a:endParaRPr>
          </a:p>
          <a:p>
            <a:r>
              <a:rPr lang="en-US" sz="2800" dirty="0">
                <a:solidFill>
                  <a:prstClr val="white"/>
                </a:solidFill>
              </a:rPr>
              <a:t>● Promote safe routes to school programs</a:t>
            </a:r>
          </a:p>
          <a:p>
            <a:r>
              <a:rPr lang="en-US" sz="2800" dirty="0" smtClean="0">
                <a:solidFill>
                  <a:prstClr val="white"/>
                </a:solidFill>
              </a:rPr>
              <a:t>● </a:t>
            </a:r>
            <a:r>
              <a:rPr lang="en-US" sz="2800" dirty="0">
                <a:solidFill>
                  <a:prstClr val="white"/>
                </a:solidFill>
              </a:rPr>
              <a:t>Increase </a:t>
            </a:r>
            <a:r>
              <a:rPr lang="en-US" sz="2800" dirty="0" smtClean="0">
                <a:solidFill>
                  <a:prstClr val="white"/>
                </a:solidFill>
              </a:rPr>
              <a:t>use of rail for transport of people and </a:t>
            </a:r>
            <a:r>
              <a:rPr lang="en-US" sz="2800" dirty="0">
                <a:solidFill>
                  <a:prstClr val="white"/>
                </a:solidFill>
              </a:rPr>
              <a:t>goods </a:t>
            </a:r>
            <a:endParaRPr lang="en-US" sz="2800" dirty="0" smtClean="0">
              <a:solidFill>
                <a:prstClr val="white"/>
              </a:solidFill>
            </a:endParaRPr>
          </a:p>
          <a:p>
            <a:r>
              <a:rPr lang="en-US" sz="2800" dirty="0" smtClean="0">
                <a:solidFill>
                  <a:prstClr val="white"/>
                </a:solidFill>
              </a:rPr>
              <a:t>● </a:t>
            </a:r>
            <a:r>
              <a:rPr lang="en-US" sz="2800" dirty="0">
                <a:solidFill>
                  <a:prstClr val="white"/>
                </a:solidFill>
              </a:rPr>
              <a:t>Promote telecommuting</a:t>
            </a:r>
          </a:p>
          <a:p>
            <a:r>
              <a:rPr lang="en-US" sz="2800" dirty="0">
                <a:solidFill>
                  <a:prstClr val="white"/>
                </a:solidFill>
              </a:rPr>
              <a:t>● Decrease air travel</a:t>
            </a:r>
          </a:p>
          <a:p>
            <a:r>
              <a:rPr lang="en-US" sz="2800" dirty="0" smtClean="0">
                <a:solidFill>
                  <a:prstClr val="white"/>
                </a:solidFill>
              </a:rPr>
              <a:t>● </a:t>
            </a:r>
            <a:r>
              <a:rPr lang="en-US" sz="2800" dirty="0">
                <a:solidFill>
                  <a:prstClr val="white"/>
                </a:solidFill>
              </a:rPr>
              <a:t>Promote use of food </a:t>
            </a:r>
            <a:r>
              <a:rPr lang="en-US" sz="2800" dirty="0" smtClean="0">
                <a:solidFill>
                  <a:prstClr val="white"/>
                </a:solidFill>
              </a:rPr>
              <a:t>and goods </a:t>
            </a:r>
            <a:r>
              <a:rPr lang="en-US" sz="2800" dirty="0">
                <a:solidFill>
                  <a:prstClr val="white"/>
                </a:solidFill>
              </a:rPr>
              <a:t>from local suppliers</a:t>
            </a:r>
          </a:p>
          <a:p>
            <a:r>
              <a:rPr lang="en-US" sz="2800" dirty="0">
                <a:solidFill>
                  <a:prstClr val="white"/>
                </a:solidFill>
              </a:rPr>
              <a:t>● Develop infrastructure </a:t>
            </a:r>
            <a:r>
              <a:rPr lang="en-US" sz="2800" dirty="0" smtClean="0">
                <a:solidFill>
                  <a:prstClr val="white"/>
                </a:solidFill>
              </a:rPr>
              <a:t>for alternative </a:t>
            </a:r>
            <a:r>
              <a:rPr lang="en-US" sz="2800" dirty="0">
                <a:solidFill>
                  <a:prstClr val="white"/>
                </a:solidFill>
              </a:rPr>
              <a:t>fuel </a:t>
            </a:r>
            <a:r>
              <a:rPr lang="en-US" sz="2800" dirty="0" smtClean="0">
                <a:solidFill>
                  <a:prstClr val="white"/>
                </a:solidFill>
              </a:rPr>
              <a:t>distribution</a:t>
            </a:r>
            <a:endParaRPr lang="en-US" sz="2800" dirty="0">
              <a:solidFill>
                <a:prstClr val="white"/>
              </a:solidFill>
            </a:endParaRPr>
          </a:p>
        </p:txBody>
      </p:sp>
    </p:spTree>
    <p:extLst>
      <p:ext uri="{BB962C8B-B14F-4D97-AF65-F5344CB8AC3E}">
        <p14:creationId xmlns:p14="http://schemas.microsoft.com/office/powerpoint/2010/main" val="36801787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628666"/>
            <a:ext cx="2464200" cy="1647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304800" y="1615966"/>
            <a:ext cx="2667000" cy="459246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600" b="1" dirty="0" smtClean="0">
                <a:solidFill>
                  <a:prstClr val="white"/>
                </a:solidFill>
              </a:rPr>
              <a:t>Climate benefits</a:t>
            </a:r>
          </a:p>
          <a:p>
            <a:r>
              <a:rPr lang="en-US" sz="2600" dirty="0" smtClean="0">
                <a:solidFill>
                  <a:prstClr val="white"/>
                </a:solidFill>
              </a:rPr>
              <a:t>↓ </a:t>
            </a:r>
            <a:r>
              <a:rPr lang="en-US" sz="2600" dirty="0">
                <a:solidFill>
                  <a:prstClr val="white"/>
                </a:solidFill>
              </a:rPr>
              <a:t>CO</a:t>
            </a:r>
            <a:r>
              <a:rPr lang="en-US" sz="2600" baseline="-25000" dirty="0">
                <a:solidFill>
                  <a:prstClr val="white"/>
                </a:solidFill>
              </a:rPr>
              <a:t>2</a:t>
            </a:r>
            <a:r>
              <a:rPr lang="en-US" sz="2600" dirty="0">
                <a:solidFill>
                  <a:prstClr val="white"/>
                </a:solidFill>
              </a:rPr>
              <a:t> emissions</a:t>
            </a:r>
          </a:p>
          <a:p>
            <a:pPr marL="0" indent="0">
              <a:buFont typeface="Arial" pitchFamily="34" charset="0"/>
              <a:buNone/>
            </a:pPr>
            <a:endParaRPr lang="en-US" sz="2600" dirty="0" smtClean="0">
              <a:solidFill>
                <a:prstClr val="white"/>
              </a:solidFill>
            </a:endParaRPr>
          </a:p>
          <a:p>
            <a:pPr marL="0" indent="0">
              <a:buFont typeface="Arial" pitchFamily="34" charset="0"/>
              <a:buNone/>
            </a:pPr>
            <a:r>
              <a:rPr lang="en-US" sz="2600" b="1" dirty="0" smtClean="0">
                <a:solidFill>
                  <a:prstClr val="white"/>
                </a:solidFill>
              </a:rPr>
              <a:t>Other environmental benefits</a:t>
            </a:r>
          </a:p>
          <a:p>
            <a:r>
              <a:rPr lang="en-US" sz="2600" dirty="0" smtClean="0">
                <a:solidFill>
                  <a:prstClr val="white"/>
                </a:solidFill>
              </a:rPr>
              <a:t>↓ air pollution</a:t>
            </a:r>
          </a:p>
          <a:p>
            <a:r>
              <a:rPr lang="en-US" sz="2600" dirty="0" smtClean="0">
                <a:solidFill>
                  <a:prstClr val="white"/>
                </a:solidFill>
              </a:rPr>
              <a:t>↓ resource use</a:t>
            </a:r>
          </a:p>
          <a:p>
            <a:endParaRPr lang="en-US" sz="2600" dirty="0" smtClean="0">
              <a:solidFill>
                <a:prstClr val="black"/>
              </a:solidFill>
            </a:endParaRPr>
          </a:p>
          <a:p>
            <a:endParaRPr lang="en-US" sz="2600" dirty="0">
              <a:solidFill>
                <a:prstClr val="black"/>
              </a:solidFill>
            </a:endParaRPr>
          </a:p>
        </p:txBody>
      </p:sp>
      <p:sp>
        <p:nvSpPr>
          <p:cNvPr id="7" name="Content Placeholder 3"/>
          <p:cNvSpPr txBox="1">
            <a:spLocks/>
          </p:cNvSpPr>
          <p:nvPr/>
        </p:nvSpPr>
        <p:spPr>
          <a:xfrm>
            <a:off x="6019800" y="1600200"/>
            <a:ext cx="2895600" cy="41910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600" b="1" dirty="0" smtClean="0">
                <a:solidFill>
                  <a:prstClr val="white"/>
                </a:solidFill>
              </a:rPr>
              <a:t>Health benefits</a:t>
            </a:r>
          </a:p>
          <a:p>
            <a:r>
              <a:rPr lang="en-US" sz="2600" dirty="0" smtClean="0">
                <a:solidFill>
                  <a:prstClr val="white"/>
                </a:solidFill>
              </a:rPr>
              <a:t>↑ physical activity</a:t>
            </a:r>
          </a:p>
          <a:p>
            <a:r>
              <a:rPr lang="en-US" sz="2600" dirty="0" smtClean="0">
                <a:solidFill>
                  <a:prstClr val="white"/>
                </a:solidFill>
              </a:rPr>
              <a:t>↓ air pollution</a:t>
            </a:r>
          </a:p>
          <a:p>
            <a:r>
              <a:rPr lang="en-US" sz="2600" dirty="0" smtClean="0">
                <a:solidFill>
                  <a:prstClr val="white"/>
                </a:solidFill>
              </a:rPr>
              <a:t>↓ motor vehicle crashes</a:t>
            </a:r>
          </a:p>
          <a:p>
            <a:r>
              <a:rPr lang="en-US" sz="2600" dirty="0" smtClean="0">
                <a:solidFill>
                  <a:prstClr val="white"/>
                </a:solidFill>
              </a:rPr>
              <a:t>↑ social capital</a:t>
            </a:r>
          </a:p>
          <a:p>
            <a:endParaRPr lang="en-US" sz="2600" dirty="0">
              <a:solidFill>
                <a:prstClr val="black"/>
              </a:solidFill>
            </a:endParaRPr>
          </a:p>
        </p:txBody>
      </p:sp>
      <p:sp>
        <p:nvSpPr>
          <p:cNvPr id="2" name="Title 1"/>
          <p:cNvSpPr>
            <a:spLocks noGrp="1"/>
          </p:cNvSpPr>
          <p:nvPr>
            <p:ph type="title"/>
          </p:nvPr>
        </p:nvSpPr>
        <p:spPr>
          <a:xfrm>
            <a:off x="457200" y="304800"/>
            <a:ext cx="8229600" cy="715962"/>
          </a:xfrm>
        </p:spPr>
        <p:txBody>
          <a:bodyPr>
            <a:noAutofit/>
          </a:bodyPr>
          <a:lstStyle/>
          <a:p>
            <a:r>
              <a:rPr lang="en-US" b="1" dirty="0" smtClean="0">
                <a:solidFill>
                  <a:srgbClr val="FFFF00"/>
                </a:solidFill>
              </a:rPr>
              <a:t>Potential Transportation Impacts</a:t>
            </a:r>
            <a:endParaRPr lang="en-US" b="1" dirty="0">
              <a:solidFill>
                <a:srgbClr val="FFFF00"/>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912200"/>
            <a:ext cx="2514600" cy="182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35349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274638"/>
            <a:ext cx="9144000" cy="1020762"/>
          </a:xfrm>
        </p:spPr>
        <p:txBody>
          <a:bodyPr>
            <a:normAutofit fontScale="90000"/>
          </a:bodyPr>
          <a:lstStyle/>
          <a:p>
            <a:r>
              <a:rPr lang="en-US" sz="4900" b="1" dirty="0" smtClean="0">
                <a:solidFill>
                  <a:srgbClr val="FFFF00"/>
                </a:solidFill>
              </a:rPr>
              <a:t>Buildings</a:t>
            </a:r>
            <a:r>
              <a:rPr lang="en-US" dirty="0" smtClean="0"/>
              <a:t/>
            </a:r>
            <a:br>
              <a:rPr lang="en-US" dirty="0" smtClean="0"/>
            </a:br>
            <a:r>
              <a:rPr lang="en-US" sz="4000" dirty="0" smtClean="0">
                <a:solidFill>
                  <a:srgbClr val="FFFF00"/>
                </a:solidFill>
              </a:rPr>
              <a:t>Links to GHG emissions and climate change</a:t>
            </a:r>
            <a:endParaRPr lang="en-US" sz="4000" dirty="0">
              <a:solidFill>
                <a:srgbClr val="FFFF00"/>
              </a:solidFill>
            </a:endParaRPr>
          </a:p>
        </p:txBody>
      </p:sp>
      <p:sp>
        <p:nvSpPr>
          <p:cNvPr id="2" name="Rectangle 1"/>
          <p:cNvSpPr/>
          <p:nvPr/>
        </p:nvSpPr>
        <p:spPr>
          <a:xfrm>
            <a:off x="406400" y="3749457"/>
            <a:ext cx="8382000" cy="2677656"/>
          </a:xfrm>
          <a:prstGeom prst="rect">
            <a:avLst/>
          </a:prstGeom>
        </p:spPr>
        <p:txBody>
          <a:bodyPr wrap="square">
            <a:spAutoFit/>
          </a:bodyPr>
          <a:lstStyle/>
          <a:p>
            <a:r>
              <a:rPr lang="en-US" sz="2800" dirty="0">
                <a:solidFill>
                  <a:prstClr val="white"/>
                </a:solidFill>
              </a:rPr>
              <a:t>● Energy use in </a:t>
            </a:r>
            <a:r>
              <a:rPr lang="en-US" sz="2800" dirty="0" smtClean="0">
                <a:solidFill>
                  <a:prstClr val="white"/>
                </a:solidFill>
              </a:rPr>
              <a:t>producing and transporting construction materials (“</a:t>
            </a:r>
            <a:r>
              <a:rPr lang="en-US" sz="2800" dirty="0">
                <a:solidFill>
                  <a:prstClr val="white"/>
                </a:solidFill>
              </a:rPr>
              <a:t>embedded energy”)</a:t>
            </a:r>
          </a:p>
          <a:p>
            <a:r>
              <a:rPr lang="en-US" sz="2800" dirty="0">
                <a:solidFill>
                  <a:prstClr val="white"/>
                </a:solidFill>
              </a:rPr>
              <a:t>● Energy use in </a:t>
            </a:r>
            <a:r>
              <a:rPr lang="en-US" sz="2800" dirty="0" smtClean="0">
                <a:solidFill>
                  <a:prstClr val="white"/>
                </a:solidFill>
              </a:rPr>
              <a:t>construction practices</a:t>
            </a:r>
            <a:endParaRPr lang="en-US" sz="2800" dirty="0">
              <a:solidFill>
                <a:prstClr val="white"/>
              </a:solidFill>
            </a:endParaRPr>
          </a:p>
          <a:p>
            <a:r>
              <a:rPr lang="en-US" sz="2800" dirty="0">
                <a:solidFill>
                  <a:prstClr val="white"/>
                </a:solidFill>
              </a:rPr>
              <a:t>● Energy use in heating </a:t>
            </a:r>
            <a:r>
              <a:rPr lang="en-US" sz="2800" dirty="0" smtClean="0">
                <a:solidFill>
                  <a:prstClr val="white"/>
                </a:solidFill>
              </a:rPr>
              <a:t>and cooling</a:t>
            </a:r>
            <a:endParaRPr lang="en-US" sz="2800" dirty="0">
              <a:solidFill>
                <a:prstClr val="white"/>
              </a:solidFill>
            </a:endParaRPr>
          </a:p>
          <a:p>
            <a:r>
              <a:rPr lang="en-US" sz="2800" dirty="0">
                <a:solidFill>
                  <a:prstClr val="white"/>
                </a:solidFill>
              </a:rPr>
              <a:t>● Energy use in </a:t>
            </a:r>
            <a:r>
              <a:rPr lang="en-US" sz="2800" dirty="0" smtClean="0">
                <a:solidFill>
                  <a:prstClr val="white"/>
                </a:solidFill>
              </a:rPr>
              <a:t>building operations</a:t>
            </a:r>
            <a:r>
              <a:rPr lang="en-US" sz="2800" dirty="0">
                <a:solidFill>
                  <a:prstClr val="white"/>
                </a:solidFill>
              </a:rPr>
              <a:t>, </a:t>
            </a:r>
            <a:r>
              <a:rPr lang="en-US" sz="2800" dirty="0" smtClean="0">
                <a:solidFill>
                  <a:prstClr val="white"/>
                </a:solidFill>
              </a:rPr>
              <a:t>lighting, </a:t>
            </a:r>
            <a:r>
              <a:rPr lang="en-US" sz="2800" dirty="0">
                <a:solidFill>
                  <a:prstClr val="white"/>
                </a:solidFill>
              </a:rPr>
              <a:t>elevators</a:t>
            </a:r>
          </a:p>
          <a:p>
            <a:r>
              <a:rPr lang="en-US" sz="2800" dirty="0">
                <a:solidFill>
                  <a:prstClr val="white"/>
                </a:solidFill>
              </a:rPr>
              <a:t>● Building site choices </a:t>
            </a:r>
            <a:r>
              <a:rPr lang="en-US" sz="2800" dirty="0" smtClean="0">
                <a:solidFill>
                  <a:prstClr val="white"/>
                </a:solidFill>
              </a:rPr>
              <a:t>that promote auto dependency</a:t>
            </a:r>
            <a:endParaRPr lang="en-US" sz="2800" dirty="0">
              <a:solidFill>
                <a:prstClr val="white"/>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6543" y="1395309"/>
            <a:ext cx="3004457" cy="2232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967" y="1383498"/>
            <a:ext cx="3363332" cy="2244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37315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447800"/>
          </a:xfrm>
        </p:spPr>
        <p:txBody>
          <a:bodyPr>
            <a:noAutofit/>
          </a:bodyPr>
          <a:lstStyle/>
          <a:p>
            <a:r>
              <a:rPr lang="en-US" sz="4800" b="1" dirty="0">
                <a:solidFill>
                  <a:srgbClr val="FFFF00"/>
                </a:solidFill>
              </a:rPr>
              <a:t>Built Environment Strategies to Improve </a:t>
            </a:r>
            <a:r>
              <a:rPr lang="en-US" sz="4800" b="1" dirty="0" smtClean="0">
                <a:solidFill>
                  <a:srgbClr val="FFFF00"/>
                </a:solidFill>
              </a:rPr>
              <a:t>Buildings </a:t>
            </a:r>
            <a:r>
              <a:rPr lang="en-US" sz="4800" b="1" dirty="0">
                <a:solidFill>
                  <a:srgbClr val="FFFF00"/>
                </a:solidFill>
              </a:rPr>
              <a:t>and </a:t>
            </a:r>
            <a:r>
              <a:rPr lang="en-US" sz="4800" b="1" dirty="0" smtClean="0">
                <a:solidFill>
                  <a:srgbClr val="FFFF00"/>
                </a:solidFill>
              </a:rPr>
              <a:t>Health</a:t>
            </a:r>
            <a:endParaRPr lang="en-US" sz="4800" b="1" dirty="0">
              <a:solidFill>
                <a:srgbClr val="FFFF00"/>
              </a:solidFill>
            </a:endParaRPr>
          </a:p>
        </p:txBody>
      </p:sp>
      <p:sp>
        <p:nvSpPr>
          <p:cNvPr id="3" name="Rectangle 2"/>
          <p:cNvSpPr/>
          <p:nvPr/>
        </p:nvSpPr>
        <p:spPr>
          <a:xfrm>
            <a:off x="457200" y="2133600"/>
            <a:ext cx="8305800" cy="3970318"/>
          </a:xfrm>
          <a:prstGeom prst="rect">
            <a:avLst/>
          </a:prstGeom>
        </p:spPr>
        <p:txBody>
          <a:bodyPr wrap="square">
            <a:spAutoFit/>
          </a:bodyPr>
          <a:lstStyle/>
          <a:p>
            <a:r>
              <a:rPr lang="en-US" sz="2400" dirty="0">
                <a:solidFill>
                  <a:prstClr val="white"/>
                </a:solidFill>
              </a:rPr>
              <a:t>● </a:t>
            </a:r>
            <a:r>
              <a:rPr lang="en-US" sz="2800" dirty="0">
                <a:solidFill>
                  <a:prstClr val="white"/>
                </a:solidFill>
              </a:rPr>
              <a:t>Increase use of sustainable</a:t>
            </a:r>
            <a:r>
              <a:rPr lang="en-US" sz="2800" dirty="0" smtClean="0">
                <a:solidFill>
                  <a:prstClr val="white"/>
                </a:solidFill>
              </a:rPr>
              <a:t>, local</a:t>
            </a:r>
            <a:r>
              <a:rPr lang="en-US" sz="2800" dirty="0">
                <a:solidFill>
                  <a:prstClr val="white"/>
                </a:solidFill>
              </a:rPr>
              <a:t>, and/or </a:t>
            </a:r>
            <a:r>
              <a:rPr lang="en-US" sz="2800" dirty="0" smtClean="0">
                <a:solidFill>
                  <a:prstClr val="white"/>
                </a:solidFill>
              </a:rPr>
              <a:t>recycled construction </a:t>
            </a:r>
            <a:r>
              <a:rPr lang="en-US" sz="2800" dirty="0">
                <a:solidFill>
                  <a:prstClr val="white"/>
                </a:solidFill>
              </a:rPr>
              <a:t>materials </a:t>
            </a:r>
            <a:r>
              <a:rPr lang="en-US" sz="2800" dirty="0" smtClean="0">
                <a:solidFill>
                  <a:prstClr val="white"/>
                </a:solidFill>
              </a:rPr>
              <a:t>and reuse </a:t>
            </a:r>
            <a:r>
              <a:rPr lang="en-US" sz="2800" dirty="0">
                <a:solidFill>
                  <a:prstClr val="white"/>
                </a:solidFill>
              </a:rPr>
              <a:t>of older buildings</a:t>
            </a:r>
          </a:p>
          <a:p>
            <a:r>
              <a:rPr lang="en-US" sz="2800" dirty="0">
                <a:solidFill>
                  <a:prstClr val="white"/>
                </a:solidFill>
              </a:rPr>
              <a:t>● Increase </a:t>
            </a:r>
            <a:r>
              <a:rPr lang="en-US" sz="2800" dirty="0" smtClean="0">
                <a:solidFill>
                  <a:prstClr val="white"/>
                </a:solidFill>
              </a:rPr>
              <a:t>energy efficiency:  site orientation</a:t>
            </a:r>
            <a:r>
              <a:rPr lang="en-US" sz="2800" dirty="0">
                <a:solidFill>
                  <a:prstClr val="white"/>
                </a:solidFill>
              </a:rPr>
              <a:t>, </a:t>
            </a:r>
            <a:r>
              <a:rPr lang="en-US" sz="2800" dirty="0" smtClean="0">
                <a:solidFill>
                  <a:prstClr val="white"/>
                </a:solidFill>
              </a:rPr>
              <a:t>insulated windows</a:t>
            </a:r>
            <a:r>
              <a:rPr lang="en-US" sz="2800" dirty="0">
                <a:solidFill>
                  <a:prstClr val="white"/>
                </a:solidFill>
              </a:rPr>
              <a:t>, green roofs, </a:t>
            </a:r>
            <a:r>
              <a:rPr lang="en-US" sz="2800" dirty="0" smtClean="0">
                <a:solidFill>
                  <a:prstClr val="white"/>
                </a:solidFill>
              </a:rPr>
              <a:t>natural </a:t>
            </a:r>
            <a:r>
              <a:rPr lang="en-US" sz="2800" dirty="0">
                <a:solidFill>
                  <a:prstClr val="white"/>
                </a:solidFill>
              </a:rPr>
              <a:t>ventilation</a:t>
            </a:r>
          </a:p>
          <a:p>
            <a:r>
              <a:rPr lang="en-US" sz="2800" dirty="0">
                <a:solidFill>
                  <a:prstClr val="white"/>
                </a:solidFill>
              </a:rPr>
              <a:t>● Decrease </a:t>
            </a:r>
            <a:r>
              <a:rPr lang="en-US" sz="2800" dirty="0" smtClean="0">
                <a:solidFill>
                  <a:prstClr val="white"/>
                </a:solidFill>
              </a:rPr>
              <a:t>occupant electricity use:  convenient </a:t>
            </a:r>
            <a:r>
              <a:rPr lang="en-US" sz="2800" dirty="0">
                <a:solidFill>
                  <a:prstClr val="white"/>
                </a:solidFill>
              </a:rPr>
              <a:t>stairs, </a:t>
            </a:r>
            <a:r>
              <a:rPr lang="en-US" sz="2800" dirty="0" smtClean="0">
                <a:solidFill>
                  <a:prstClr val="white"/>
                </a:solidFill>
              </a:rPr>
              <a:t>efficient bulbs</a:t>
            </a:r>
            <a:r>
              <a:rPr lang="en-US" sz="2800" dirty="0">
                <a:solidFill>
                  <a:prstClr val="white"/>
                </a:solidFill>
              </a:rPr>
              <a:t>, </a:t>
            </a:r>
            <a:r>
              <a:rPr lang="en-US" sz="2800" dirty="0" smtClean="0">
                <a:solidFill>
                  <a:prstClr val="white"/>
                </a:solidFill>
              </a:rPr>
              <a:t>daylighting, motion-sensor light switches</a:t>
            </a:r>
            <a:endParaRPr lang="en-US" sz="2800" dirty="0">
              <a:solidFill>
                <a:prstClr val="white"/>
              </a:solidFill>
            </a:endParaRPr>
          </a:p>
          <a:p>
            <a:r>
              <a:rPr lang="en-US" sz="2800" dirty="0">
                <a:solidFill>
                  <a:prstClr val="white"/>
                </a:solidFill>
              </a:rPr>
              <a:t>● Adopt LEED guidelines </a:t>
            </a:r>
            <a:r>
              <a:rPr lang="en-US" sz="2800" dirty="0" smtClean="0">
                <a:solidFill>
                  <a:prstClr val="white"/>
                </a:solidFill>
              </a:rPr>
              <a:t>for energy-efficient </a:t>
            </a:r>
            <a:r>
              <a:rPr lang="en-US" sz="2800" dirty="0">
                <a:solidFill>
                  <a:prstClr val="white"/>
                </a:solidFill>
              </a:rPr>
              <a:t>buildings</a:t>
            </a:r>
          </a:p>
          <a:p>
            <a:r>
              <a:rPr lang="en-US" sz="2800" dirty="0">
                <a:solidFill>
                  <a:prstClr val="white"/>
                </a:solidFill>
              </a:rPr>
              <a:t>● Use less square footage </a:t>
            </a:r>
            <a:r>
              <a:rPr lang="en-US" sz="2800" dirty="0" smtClean="0">
                <a:solidFill>
                  <a:prstClr val="white"/>
                </a:solidFill>
              </a:rPr>
              <a:t>when building houses</a:t>
            </a:r>
            <a:endParaRPr lang="en-US" sz="2800" dirty="0">
              <a:solidFill>
                <a:prstClr val="white"/>
              </a:solidFill>
            </a:endParaRPr>
          </a:p>
          <a:p>
            <a:r>
              <a:rPr lang="en-US" sz="2800" dirty="0">
                <a:solidFill>
                  <a:prstClr val="white"/>
                </a:solidFill>
              </a:rPr>
              <a:t>● Reduce drive-through </a:t>
            </a:r>
            <a:r>
              <a:rPr lang="en-US" sz="2800" dirty="0" smtClean="0">
                <a:solidFill>
                  <a:prstClr val="white"/>
                </a:solidFill>
              </a:rPr>
              <a:t>services:  idling autos</a:t>
            </a:r>
            <a:endParaRPr lang="en-US" sz="2800" dirty="0">
              <a:solidFill>
                <a:prstClr val="white"/>
              </a:solidFill>
            </a:endParaRPr>
          </a:p>
        </p:txBody>
      </p:sp>
    </p:spTree>
    <p:extLst>
      <p:ext uri="{BB962C8B-B14F-4D97-AF65-F5344CB8AC3E}">
        <p14:creationId xmlns:p14="http://schemas.microsoft.com/office/powerpoint/2010/main" val="39418633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117" y="1905000"/>
            <a:ext cx="8299936"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1477962"/>
          </a:xfrm>
        </p:spPr>
        <p:txBody>
          <a:bodyPr>
            <a:normAutofit fontScale="90000"/>
          </a:bodyPr>
          <a:lstStyle/>
          <a:p>
            <a:r>
              <a:rPr lang="en-US" sz="5300" b="1" dirty="0" smtClean="0">
                <a:solidFill>
                  <a:srgbClr val="FFFF00"/>
                </a:solidFill>
              </a:rPr>
              <a:t>Buildings</a:t>
            </a:r>
            <a:r>
              <a:rPr lang="en-US" dirty="0" smtClean="0"/>
              <a:t/>
            </a:r>
            <a:br>
              <a:rPr lang="en-US" dirty="0" smtClean="0"/>
            </a:br>
            <a:r>
              <a:rPr lang="en-US" dirty="0" smtClean="0">
                <a:solidFill>
                  <a:srgbClr val="FFFF00"/>
                </a:solidFill>
              </a:rPr>
              <a:t>Green energy-efficient design</a:t>
            </a:r>
            <a:endParaRPr lang="en-US" dirty="0">
              <a:solidFill>
                <a:srgbClr val="FFFF00"/>
              </a:solidFill>
            </a:endParaRPr>
          </a:p>
        </p:txBody>
      </p:sp>
    </p:spTree>
    <p:extLst>
      <p:ext uri="{BB962C8B-B14F-4D97-AF65-F5344CB8AC3E}">
        <p14:creationId xmlns:p14="http://schemas.microsoft.com/office/powerpoint/2010/main" val="9206298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FF00"/>
                </a:solidFill>
              </a:rPr>
              <a:t>Impacts of Green Buildings</a:t>
            </a:r>
            <a:endParaRPr lang="en-US" sz="4800" b="1" dirty="0">
              <a:solidFill>
                <a:srgbClr val="FFFF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439" y="2357439"/>
            <a:ext cx="1985962" cy="198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304800" y="1600200"/>
            <a:ext cx="2514600" cy="502920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b="1" dirty="0" smtClean="0">
                <a:solidFill>
                  <a:prstClr val="white"/>
                </a:solidFill>
              </a:rPr>
              <a:t>Climate benefits</a:t>
            </a:r>
          </a:p>
          <a:p>
            <a:r>
              <a:rPr lang="en-US" sz="2800" dirty="0" smtClean="0">
                <a:solidFill>
                  <a:prstClr val="white"/>
                </a:solidFill>
              </a:rPr>
              <a:t>↓ carbon footprint</a:t>
            </a:r>
          </a:p>
          <a:p>
            <a:pPr marL="0" indent="0">
              <a:buFont typeface="Arial" pitchFamily="34" charset="0"/>
              <a:buNone/>
            </a:pPr>
            <a:r>
              <a:rPr lang="en-US" sz="2800" b="1" dirty="0" smtClean="0">
                <a:solidFill>
                  <a:prstClr val="white"/>
                </a:solidFill>
              </a:rPr>
              <a:t>Other environmental benefits</a:t>
            </a:r>
          </a:p>
          <a:p>
            <a:r>
              <a:rPr lang="en-US" sz="2800" dirty="0" smtClean="0">
                <a:solidFill>
                  <a:prstClr val="white"/>
                </a:solidFill>
              </a:rPr>
              <a:t>Raw material conservation</a:t>
            </a:r>
          </a:p>
          <a:p>
            <a:r>
              <a:rPr lang="en-US" sz="2800" dirty="0" smtClean="0">
                <a:solidFill>
                  <a:prstClr val="white"/>
                </a:solidFill>
              </a:rPr>
              <a:t>↓ air pollution</a:t>
            </a:r>
          </a:p>
          <a:p>
            <a:r>
              <a:rPr lang="en-US" sz="2800" dirty="0" smtClean="0">
                <a:solidFill>
                  <a:prstClr val="white"/>
                </a:solidFill>
              </a:rPr>
              <a:t>Urban </a:t>
            </a:r>
            <a:r>
              <a:rPr lang="en-US" sz="2800" dirty="0" err="1" smtClean="0">
                <a:solidFill>
                  <a:prstClr val="white"/>
                </a:solidFill>
              </a:rPr>
              <a:t>stormwater</a:t>
            </a:r>
            <a:r>
              <a:rPr lang="en-US" sz="2800" dirty="0" smtClean="0">
                <a:solidFill>
                  <a:prstClr val="white"/>
                </a:solidFill>
              </a:rPr>
              <a:t> management</a:t>
            </a:r>
          </a:p>
          <a:p>
            <a:pPr lvl="1"/>
            <a:endParaRPr lang="en-US" sz="2200" dirty="0" smtClean="0">
              <a:solidFill>
                <a:prstClr val="black"/>
              </a:solidFill>
            </a:endParaRPr>
          </a:p>
          <a:p>
            <a:endParaRPr lang="en-US" sz="2600" dirty="0">
              <a:solidFill>
                <a:prstClr val="black"/>
              </a:solidFill>
            </a:endParaRPr>
          </a:p>
        </p:txBody>
      </p:sp>
      <p:sp>
        <p:nvSpPr>
          <p:cNvPr id="6" name="Content Placeholder 3"/>
          <p:cNvSpPr txBox="1">
            <a:spLocks/>
          </p:cNvSpPr>
          <p:nvPr/>
        </p:nvSpPr>
        <p:spPr>
          <a:xfrm>
            <a:off x="5867400" y="1600200"/>
            <a:ext cx="3048000" cy="3840163"/>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600" b="1" dirty="0" smtClean="0">
                <a:solidFill>
                  <a:prstClr val="white"/>
                </a:solidFill>
              </a:rPr>
              <a:t>Health benefits</a:t>
            </a:r>
          </a:p>
          <a:p>
            <a:r>
              <a:rPr lang="en-US" sz="2600" dirty="0" smtClean="0">
                <a:solidFill>
                  <a:prstClr val="white"/>
                </a:solidFill>
              </a:rPr>
              <a:t>↓ toxic exposures</a:t>
            </a:r>
          </a:p>
          <a:p>
            <a:r>
              <a:rPr lang="en-US" sz="2600" dirty="0" smtClean="0">
                <a:solidFill>
                  <a:prstClr val="white"/>
                </a:solidFill>
              </a:rPr>
              <a:t>Improved indoor air quality</a:t>
            </a:r>
          </a:p>
          <a:p>
            <a:r>
              <a:rPr lang="en-US" sz="2600" dirty="0" smtClean="0">
                <a:solidFill>
                  <a:prstClr val="white"/>
                </a:solidFill>
              </a:rPr>
              <a:t>↑ comfort</a:t>
            </a:r>
          </a:p>
          <a:p>
            <a:r>
              <a:rPr lang="en-US" sz="2600" dirty="0" smtClean="0">
                <a:solidFill>
                  <a:prstClr val="white"/>
                </a:solidFill>
              </a:rPr>
              <a:t>Routine physical activity</a:t>
            </a:r>
          </a:p>
          <a:p>
            <a:r>
              <a:rPr lang="en-US" sz="2600" dirty="0" smtClean="0">
                <a:solidFill>
                  <a:prstClr val="white"/>
                </a:solidFill>
              </a:rPr>
              <a:t>Natural lighting and mental health</a:t>
            </a:r>
            <a:endParaRPr lang="en-US" sz="2600" dirty="0">
              <a:solidFill>
                <a:prstClr val="white"/>
              </a:solidFill>
            </a:endParaRPr>
          </a:p>
        </p:txBody>
      </p:sp>
    </p:spTree>
    <p:extLst>
      <p:ext uri="{BB962C8B-B14F-4D97-AF65-F5344CB8AC3E}">
        <p14:creationId xmlns:p14="http://schemas.microsoft.com/office/powerpoint/2010/main" val="42887001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274638"/>
            <a:ext cx="9144000" cy="1143000"/>
          </a:xfrm>
        </p:spPr>
        <p:txBody>
          <a:bodyPr>
            <a:normAutofit fontScale="90000"/>
          </a:bodyPr>
          <a:lstStyle/>
          <a:p>
            <a:r>
              <a:rPr lang="en-US" b="1" dirty="0" smtClean="0">
                <a:solidFill>
                  <a:srgbClr val="FFFF00"/>
                </a:solidFill>
              </a:rPr>
              <a:t>Land Use, Agriculture, and Forestry</a:t>
            </a:r>
            <a:br>
              <a:rPr lang="en-US" b="1" dirty="0" smtClean="0">
                <a:solidFill>
                  <a:srgbClr val="FFFF00"/>
                </a:solidFill>
              </a:rPr>
            </a:br>
            <a:r>
              <a:rPr lang="en-US" sz="4000" dirty="0" smtClean="0">
                <a:solidFill>
                  <a:srgbClr val="FFFF00"/>
                </a:solidFill>
              </a:rPr>
              <a:t>Links to GHG emissions and climate change</a:t>
            </a:r>
            <a:endParaRPr lang="en-US" sz="4000" dirty="0">
              <a:solidFill>
                <a:srgbClr val="FFFF00"/>
              </a:solidFill>
            </a:endParaRPr>
          </a:p>
        </p:txBody>
      </p:sp>
      <p:sp>
        <p:nvSpPr>
          <p:cNvPr id="2" name="Rectangle 1"/>
          <p:cNvSpPr/>
          <p:nvPr/>
        </p:nvSpPr>
        <p:spPr>
          <a:xfrm>
            <a:off x="571500" y="4419600"/>
            <a:ext cx="8001000" cy="2246769"/>
          </a:xfrm>
          <a:prstGeom prst="rect">
            <a:avLst/>
          </a:prstGeom>
        </p:spPr>
        <p:txBody>
          <a:bodyPr wrap="square">
            <a:spAutoFit/>
          </a:bodyPr>
          <a:lstStyle/>
          <a:p>
            <a:r>
              <a:rPr lang="en-US" sz="2800" dirty="0" smtClean="0">
                <a:solidFill>
                  <a:prstClr val="white"/>
                </a:solidFill>
              </a:rPr>
              <a:t>● Density is determined by zoning and affects travel</a:t>
            </a:r>
          </a:p>
          <a:p>
            <a:r>
              <a:rPr lang="en-US" sz="2800" dirty="0" smtClean="0">
                <a:solidFill>
                  <a:prstClr val="white"/>
                </a:solidFill>
              </a:rPr>
              <a:t>● </a:t>
            </a:r>
            <a:r>
              <a:rPr lang="en-US" sz="2800" dirty="0">
                <a:solidFill>
                  <a:prstClr val="white"/>
                </a:solidFill>
              </a:rPr>
              <a:t>Separation of land uses, which increases </a:t>
            </a:r>
            <a:r>
              <a:rPr lang="en-US" sz="2800" dirty="0" smtClean="0">
                <a:solidFill>
                  <a:prstClr val="white"/>
                </a:solidFill>
              </a:rPr>
              <a:t>travel</a:t>
            </a:r>
          </a:p>
          <a:p>
            <a:r>
              <a:rPr lang="en-US" sz="2800" dirty="0" smtClean="0">
                <a:solidFill>
                  <a:prstClr val="white"/>
                </a:solidFill>
              </a:rPr>
              <a:t>● </a:t>
            </a:r>
            <a:r>
              <a:rPr lang="en-US" sz="2800" dirty="0">
                <a:solidFill>
                  <a:prstClr val="white"/>
                </a:solidFill>
              </a:rPr>
              <a:t>Deforestation </a:t>
            </a:r>
            <a:r>
              <a:rPr lang="en-US" sz="2800" dirty="0" smtClean="0">
                <a:solidFill>
                  <a:prstClr val="white"/>
                </a:solidFill>
              </a:rPr>
              <a:t>from </a:t>
            </a:r>
            <a:r>
              <a:rPr lang="en-US" sz="2800" dirty="0">
                <a:solidFill>
                  <a:prstClr val="white"/>
                </a:solidFill>
              </a:rPr>
              <a:t>logging, agriculture</a:t>
            </a:r>
            <a:r>
              <a:rPr lang="en-US" sz="2800" dirty="0" smtClean="0">
                <a:solidFill>
                  <a:prstClr val="white"/>
                </a:solidFill>
              </a:rPr>
              <a:t>, and sprawl</a:t>
            </a:r>
            <a:endParaRPr lang="en-US" sz="2800" dirty="0">
              <a:solidFill>
                <a:prstClr val="white"/>
              </a:solidFill>
            </a:endParaRPr>
          </a:p>
          <a:p>
            <a:r>
              <a:rPr lang="en-US" sz="2800" dirty="0" smtClean="0">
                <a:solidFill>
                  <a:prstClr val="white"/>
                </a:solidFill>
              </a:rPr>
              <a:t>● </a:t>
            </a:r>
            <a:r>
              <a:rPr lang="en-US" sz="2800" dirty="0">
                <a:solidFill>
                  <a:prstClr val="white"/>
                </a:solidFill>
              </a:rPr>
              <a:t>Buildings constructed </a:t>
            </a:r>
            <a:r>
              <a:rPr lang="en-US" sz="2800" dirty="0" smtClean="0">
                <a:solidFill>
                  <a:prstClr val="white"/>
                </a:solidFill>
              </a:rPr>
              <a:t>in vulnerable </a:t>
            </a:r>
            <a:r>
              <a:rPr lang="en-US" sz="2800" dirty="0">
                <a:solidFill>
                  <a:prstClr val="white"/>
                </a:solidFill>
              </a:rPr>
              <a:t>areas, such </a:t>
            </a:r>
            <a:r>
              <a:rPr lang="en-US" sz="2800" dirty="0" smtClean="0">
                <a:solidFill>
                  <a:prstClr val="white"/>
                </a:solidFill>
              </a:rPr>
              <a:t>as coastal </a:t>
            </a:r>
            <a:r>
              <a:rPr lang="en-US" sz="2800" dirty="0">
                <a:solidFill>
                  <a:prstClr val="white"/>
                </a:solidFill>
              </a:rPr>
              <a:t>regions and </a:t>
            </a:r>
            <a:r>
              <a:rPr lang="en-US" sz="2800" dirty="0" smtClean="0">
                <a:solidFill>
                  <a:prstClr val="white"/>
                </a:solidFill>
              </a:rPr>
              <a:t>flood plains</a:t>
            </a:r>
            <a:endParaRPr lang="en-US" sz="2800" dirty="0">
              <a:solidFill>
                <a:prstClr val="white"/>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34886"/>
            <a:ext cx="3392487" cy="2631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722760"/>
            <a:ext cx="3232413"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37315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828800"/>
          </a:xfrm>
        </p:spPr>
        <p:txBody>
          <a:bodyPr>
            <a:normAutofit fontScale="90000"/>
          </a:bodyPr>
          <a:lstStyle/>
          <a:p>
            <a:r>
              <a:rPr lang="en-US" b="1" dirty="0">
                <a:solidFill>
                  <a:srgbClr val="FFFF00"/>
                </a:solidFill>
              </a:rPr>
              <a:t>Built Environment Strategies to Improve </a:t>
            </a:r>
            <a:r>
              <a:rPr lang="en-US" b="1" dirty="0" smtClean="0">
                <a:solidFill>
                  <a:srgbClr val="FFFF00"/>
                </a:solidFill>
              </a:rPr>
              <a:t>Land Use, Forestry, Agriculture, and Health</a:t>
            </a:r>
            <a:endParaRPr lang="en-US" b="1" dirty="0">
              <a:solidFill>
                <a:srgbClr val="FFFF00"/>
              </a:solidFill>
            </a:endParaRPr>
          </a:p>
        </p:txBody>
      </p:sp>
      <p:sp>
        <p:nvSpPr>
          <p:cNvPr id="3" name="Rectangle 2"/>
          <p:cNvSpPr/>
          <p:nvPr/>
        </p:nvSpPr>
        <p:spPr>
          <a:xfrm>
            <a:off x="381000" y="2209800"/>
            <a:ext cx="8382000" cy="3970318"/>
          </a:xfrm>
          <a:prstGeom prst="rect">
            <a:avLst/>
          </a:prstGeom>
        </p:spPr>
        <p:txBody>
          <a:bodyPr wrap="square">
            <a:spAutoFit/>
          </a:bodyPr>
          <a:lstStyle/>
          <a:p>
            <a:r>
              <a:rPr lang="en-US" sz="2800" dirty="0">
                <a:solidFill>
                  <a:prstClr val="white"/>
                </a:solidFill>
              </a:rPr>
              <a:t>● </a:t>
            </a:r>
            <a:r>
              <a:rPr lang="en-US" sz="2800" dirty="0" smtClean="0">
                <a:solidFill>
                  <a:prstClr val="white"/>
                </a:solidFill>
              </a:rPr>
              <a:t>Develop mixed-use communities </a:t>
            </a:r>
          </a:p>
          <a:p>
            <a:r>
              <a:rPr lang="en-US" sz="2800" dirty="0" smtClean="0">
                <a:solidFill>
                  <a:prstClr val="white"/>
                </a:solidFill>
              </a:rPr>
              <a:t>● Follow Smart Growth and LEED-ND principles  </a:t>
            </a:r>
            <a:endParaRPr lang="en-US" sz="2800" dirty="0">
              <a:solidFill>
                <a:prstClr val="white"/>
              </a:solidFill>
            </a:endParaRPr>
          </a:p>
          <a:p>
            <a:r>
              <a:rPr lang="en-US" sz="2800" dirty="0" smtClean="0">
                <a:solidFill>
                  <a:prstClr val="white"/>
                </a:solidFill>
              </a:rPr>
              <a:t>● </a:t>
            </a:r>
            <a:r>
              <a:rPr lang="en-US" sz="2800" dirty="0">
                <a:solidFill>
                  <a:prstClr val="white"/>
                </a:solidFill>
              </a:rPr>
              <a:t>Preserve and expand parks</a:t>
            </a:r>
            <a:r>
              <a:rPr lang="en-US" sz="2800" dirty="0" smtClean="0">
                <a:solidFill>
                  <a:prstClr val="white"/>
                </a:solidFill>
              </a:rPr>
              <a:t>, trails</a:t>
            </a:r>
            <a:r>
              <a:rPr lang="en-US" sz="2800" dirty="0">
                <a:solidFill>
                  <a:prstClr val="white"/>
                </a:solidFill>
              </a:rPr>
              <a:t>, and green </a:t>
            </a:r>
            <a:r>
              <a:rPr lang="en-US" sz="2800" dirty="0" smtClean="0">
                <a:solidFill>
                  <a:prstClr val="white"/>
                </a:solidFill>
              </a:rPr>
              <a:t>space</a:t>
            </a:r>
          </a:p>
          <a:p>
            <a:r>
              <a:rPr lang="en-US" sz="2800" dirty="0" smtClean="0">
                <a:solidFill>
                  <a:prstClr val="white"/>
                </a:solidFill>
              </a:rPr>
              <a:t>● </a:t>
            </a:r>
            <a:r>
              <a:rPr lang="en-US" sz="2800" dirty="0">
                <a:solidFill>
                  <a:prstClr val="white"/>
                </a:solidFill>
              </a:rPr>
              <a:t>Coordinate regional planning</a:t>
            </a:r>
          </a:p>
          <a:p>
            <a:r>
              <a:rPr lang="en-US" sz="2800" dirty="0" smtClean="0">
                <a:solidFill>
                  <a:prstClr val="white"/>
                </a:solidFill>
              </a:rPr>
              <a:t>● Reduce construction in coastal locations, flood plains</a:t>
            </a:r>
          </a:p>
          <a:p>
            <a:r>
              <a:rPr lang="en-US" sz="2800" dirty="0" smtClean="0">
                <a:solidFill>
                  <a:prstClr val="white"/>
                </a:solidFill>
              </a:rPr>
              <a:t>● Encourage </a:t>
            </a:r>
            <a:r>
              <a:rPr lang="en-US" sz="2800" dirty="0">
                <a:solidFill>
                  <a:prstClr val="white"/>
                </a:solidFill>
              </a:rPr>
              <a:t>community gardens and farmers’ markets</a:t>
            </a:r>
          </a:p>
          <a:p>
            <a:r>
              <a:rPr lang="en-US" sz="2800" dirty="0">
                <a:solidFill>
                  <a:prstClr val="white"/>
                </a:solidFill>
              </a:rPr>
              <a:t>● Provide incentives to protect, manage, </a:t>
            </a:r>
            <a:r>
              <a:rPr lang="en-US" sz="2800" dirty="0" smtClean="0">
                <a:solidFill>
                  <a:prstClr val="white"/>
                </a:solidFill>
              </a:rPr>
              <a:t>sustain </a:t>
            </a:r>
            <a:r>
              <a:rPr lang="en-US" sz="2800" dirty="0">
                <a:solidFill>
                  <a:prstClr val="white"/>
                </a:solidFill>
              </a:rPr>
              <a:t>forests</a:t>
            </a:r>
          </a:p>
          <a:p>
            <a:r>
              <a:rPr lang="en-US" sz="2800" dirty="0">
                <a:solidFill>
                  <a:prstClr val="white"/>
                </a:solidFill>
              </a:rPr>
              <a:t>● Support sustainable logging and agriculture</a:t>
            </a:r>
          </a:p>
          <a:p>
            <a:r>
              <a:rPr lang="en-US" sz="2800" dirty="0">
                <a:solidFill>
                  <a:prstClr val="white"/>
                </a:solidFill>
              </a:rPr>
              <a:t>● Reduce demand for meat </a:t>
            </a:r>
            <a:r>
              <a:rPr lang="en-US" sz="2800" dirty="0" smtClean="0">
                <a:solidFill>
                  <a:prstClr val="white"/>
                </a:solidFill>
              </a:rPr>
              <a:t>consumption</a:t>
            </a:r>
            <a:endParaRPr lang="en-US" dirty="0">
              <a:solidFill>
                <a:prstClr val="black"/>
              </a:solidFill>
            </a:endParaRPr>
          </a:p>
        </p:txBody>
      </p:sp>
    </p:spTree>
    <p:extLst>
      <p:ext uri="{BB962C8B-B14F-4D97-AF65-F5344CB8AC3E}">
        <p14:creationId xmlns:p14="http://schemas.microsoft.com/office/powerpoint/2010/main" val="36028233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endParaRPr lang="en-US"/>
          </a:p>
        </p:txBody>
      </p:sp>
      <p:pic>
        <p:nvPicPr>
          <p:cNvPr id="2" name="Picture 1"/>
          <p:cNvPicPr>
            <a:picLocks noChangeAspect="1"/>
          </p:cNvPicPr>
          <p:nvPr/>
        </p:nvPicPr>
        <p:blipFill rotWithShape="1">
          <a:blip r:embed="rId2"/>
          <a:srcRect b="6809"/>
          <a:stretch/>
        </p:blipFill>
        <p:spPr>
          <a:xfrm>
            <a:off x="928635" y="304800"/>
            <a:ext cx="7243589" cy="6019800"/>
          </a:xfrm>
          <a:prstGeom prst="rect">
            <a:avLst/>
          </a:prstGeom>
        </p:spPr>
      </p:pic>
      <p:sp>
        <p:nvSpPr>
          <p:cNvPr id="3" name="TextBox 2"/>
          <p:cNvSpPr txBox="1"/>
          <p:nvPr/>
        </p:nvSpPr>
        <p:spPr>
          <a:xfrm>
            <a:off x="685800" y="5334000"/>
            <a:ext cx="3657600" cy="461665"/>
          </a:xfrm>
          <a:prstGeom prst="rect">
            <a:avLst/>
          </a:prstGeom>
          <a:noFill/>
        </p:spPr>
        <p:txBody>
          <a:bodyPr wrap="square" rtlCol="0">
            <a:spAutoFit/>
          </a:bodyPr>
          <a:lstStyle/>
          <a:p>
            <a:r>
              <a:rPr lang="en-US" sz="1200" dirty="0" smtClean="0"/>
              <a:t>Smith et al. Energy and Health. Ann Rev Public Health 2013; 34:159-88.</a:t>
            </a:r>
            <a:endParaRPr lang="en-US" sz="1200" dirty="0"/>
          </a:p>
        </p:txBody>
      </p:sp>
    </p:spTree>
    <p:extLst>
      <p:ext uri="{BB962C8B-B14F-4D97-AF65-F5344CB8AC3E}">
        <p14:creationId xmlns:p14="http://schemas.microsoft.com/office/powerpoint/2010/main" val="41548298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638"/>
            <a:ext cx="8229600" cy="1143000"/>
          </a:xfrm>
        </p:spPr>
        <p:txBody>
          <a:bodyPr/>
          <a:lstStyle/>
          <a:p>
            <a:r>
              <a:rPr lang="en-US" b="1" dirty="0" smtClean="0">
                <a:solidFill>
                  <a:srgbClr val="FFFF00"/>
                </a:solidFill>
              </a:rPr>
              <a:t>Impacts of Healthy Urban Design</a:t>
            </a:r>
            <a:endParaRPr lang="en-US" b="1" dirty="0">
              <a:solidFill>
                <a:srgbClr val="FFFF00"/>
              </a:solidFill>
            </a:endParaRPr>
          </a:p>
        </p:txBody>
      </p:sp>
      <p:sp>
        <p:nvSpPr>
          <p:cNvPr id="4" name="Content Placeholder 2"/>
          <p:cNvSpPr txBox="1">
            <a:spLocks/>
          </p:cNvSpPr>
          <p:nvPr/>
        </p:nvSpPr>
        <p:spPr>
          <a:xfrm>
            <a:off x="294290" y="1397438"/>
            <a:ext cx="2829910" cy="501606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600" b="1" dirty="0" smtClean="0">
                <a:solidFill>
                  <a:prstClr val="white"/>
                </a:solidFill>
              </a:rPr>
              <a:t>Climate benefits</a:t>
            </a:r>
          </a:p>
          <a:p>
            <a:r>
              <a:rPr lang="en-US" sz="2600" dirty="0" smtClean="0">
                <a:solidFill>
                  <a:prstClr val="white"/>
                </a:solidFill>
              </a:rPr>
              <a:t>↓ CO</a:t>
            </a:r>
            <a:r>
              <a:rPr lang="en-US" sz="2600" baseline="-25000" dirty="0" smtClean="0">
                <a:solidFill>
                  <a:prstClr val="white"/>
                </a:solidFill>
              </a:rPr>
              <a:t>2</a:t>
            </a:r>
            <a:r>
              <a:rPr lang="en-US" sz="2600" dirty="0" smtClean="0">
                <a:solidFill>
                  <a:prstClr val="white"/>
                </a:solidFill>
              </a:rPr>
              <a:t> emissions</a:t>
            </a:r>
          </a:p>
          <a:p>
            <a:pPr lvl="1"/>
            <a:endParaRPr lang="en-US" sz="2200" dirty="0" smtClean="0">
              <a:solidFill>
                <a:prstClr val="white"/>
              </a:solidFill>
            </a:endParaRPr>
          </a:p>
          <a:p>
            <a:pPr marL="0" indent="0">
              <a:buFont typeface="Arial" pitchFamily="34" charset="0"/>
              <a:buNone/>
            </a:pPr>
            <a:r>
              <a:rPr lang="en-US" sz="2600" b="1" dirty="0" smtClean="0">
                <a:solidFill>
                  <a:prstClr val="white"/>
                </a:solidFill>
              </a:rPr>
              <a:t>Other environmental benefits</a:t>
            </a:r>
          </a:p>
          <a:p>
            <a:r>
              <a:rPr lang="en-US" sz="2600" dirty="0" smtClean="0">
                <a:solidFill>
                  <a:prstClr val="white"/>
                </a:solidFill>
              </a:rPr>
              <a:t>↓ resource use</a:t>
            </a:r>
          </a:p>
          <a:p>
            <a:r>
              <a:rPr lang="en-US" sz="2600" dirty="0" smtClean="0">
                <a:solidFill>
                  <a:prstClr val="white"/>
                </a:solidFill>
              </a:rPr>
              <a:t>↓ land use</a:t>
            </a:r>
          </a:p>
          <a:p>
            <a:r>
              <a:rPr lang="en-US" sz="2600" dirty="0" smtClean="0">
                <a:solidFill>
                  <a:prstClr val="white"/>
                </a:solidFill>
              </a:rPr>
              <a:t>↓ water use</a:t>
            </a:r>
          </a:p>
          <a:p>
            <a:r>
              <a:rPr lang="en-US" sz="2600" dirty="0" smtClean="0">
                <a:solidFill>
                  <a:prstClr val="white"/>
                </a:solidFill>
              </a:rPr>
              <a:t>↓ regional air pollution</a:t>
            </a:r>
            <a:endParaRPr lang="en-US" sz="2600" dirty="0">
              <a:solidFill>
                <a:prstClr val="white"/>
              </a:solidFill>
            </a:endParaRPr>
          </a:p>
        </p:txBody>
      </p:sp>
      <p:sp>
        <p:nvSpPr>
          <p:cNvPr id="5" name="Content Placeholder 3"/>
          <p:cNvSpPr txBox="1">
            <a:spLocks/>
          </p:cNvSpPr>
          <p:nvPr/>
        </p:nvSpPr>
        <p:spPr>
          <a:xfrm>
            <a:off x="6019800" y="1371600"/>
            <a:ext cx="2895600" cy="38401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600" b="1" dirty="0" smtClean="0">
                <a:solidFill>
                  <a:prstClr val="white"/>
                </a:solidFill>
              </a:rPr>
              <a:t>Health benefits</a:t>
            </a:r>
          </a:p>
          <a:p>
            <a:r>
              <a:rPr lang="en-US" sz="2600" dirty="0" smtClean="0">
                <a:solidFill>
                  <a:prstClr val="white"/>
                </a:solidFill>
              </a:rPr>
              <a:t>↑ physical activity</a:t>
            </a:r>
          </a:p>
          <a:p>
            <a:r>
              <a:rPr lang="en-US" sz="2600" dirty="0" smtClean="0">
                <a:solidFill>
                  <a:prstClr val="white"/>
                </a:solidFill>
              </a:rPr>
              <a:t>↑ social capital</a:t>
            </a:r>
          </a:p>
          <a:p>
            <a:r>
              <a:rPr lang="en-US" sz="2600" dirty="0" smtClean="0">
                <a:solidFill>
                  <a:prstClr val="white"/>
                </a:solidFill>
              </a:rPr>
              <a:t>↓ motor vehicle crashes</a:t>
            </a:r>
          </a:p>
          <a:p>
            <a:endParaRPr lang="en-US" sz="2600" dirty="0">
              <a:solidFill>
                <a:prstClr val="black"/>
              </a:solidFill>
            </a:endParaRPr>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1500" y="4114801"/>
            <a:ext cx="3761971"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96183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15400" cy="1143000"/>
          </a:xfrm>
        </p:spPr>
        <p:txBody>
          <a:bodyPr>
            <a:noAutofit/>
          </a:bodyPr>
          <a:lstStyle/>
          <a:p>
            <a:r>
              <a:rPr lang="en-US" sz="4000" b="1" dirty="0" smtClean="0">
                <a:solidFill>
                  <a:srgbClr val="FFFF00"/>
                </a:solidFill>
              </a:rPr>
              <a:t>Potential Impacts of Healthy Agriculture</a:t>
            </a:r>
            <a:endParaRPr lang="en-US" sz="4000" b="1" dirty="0">
              <a:solidFill>
                <a:srgbClr val="FFFF00"/>
              </a:solidFill>
            </a:endParaRPr>
          </a:p>
        </p:txBody>
      </p:sp>
      <p:sp>
        <p:nvSpPr>
          <p:cNvPr id="3" name="Content Placeholder 2"/>
          <p:cNvSpPr txBox="1">
            <a:spLocks/>
          </p:cNvSpPr>
          <p:nvPr/>
        </p:nvSpPr>
        <p:spPr>
          <a:xfrm>
            <a:off x="292100" y="1600200"/>
            <a:ext cx="2895600" cy="480060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b="1" dirty="0" smtClean="0">
                <a:solidFill>
                  <a:prstClr val="white"/>
                </a:solidFill>
              </a:rPr>
              <a:t>Climate benefits</a:t>
            </a:r>
          </a:p>
          <a:p>
            <a:r>
              <a:rPr lang="en-US" sz="2800" dirty="0" smtClean="0">
                <a:solidFill>
                  <a:prstClr val="white"/>
                </a:solidFill>
              </a:rPr>
              <a:t>Reduced deforestation</a:t>
            </a:r>
          </a:p>
          <a:p>
            <a:r>
              <a:rPr lang="en-US" sz="2800" dirty="0" smtClean="0">
                <a:solidFill>
                  <a:prstClr val="white"/>
                </a:solidFill>
              </a:rPr>
              <a:t>Reduced fuel use in transportation</a:t>
            </a:r>
          </a:p>
          <a:p>
            <a:pPr marL="0" indent="0">
              <a:buFont typeface="Arial" pitchFamily="34" charset="0"/>
              <a:buNone/>
            </a:pPr>
            <a:endParaRPr lang="en-US" sz="2800" b="1" dirty="0" smtClean="0">
              <a:solidFill>
                <a:prstClr val="white"/>
              </a:solidFill>
            </a:endParaRPr>
          </a:p>
          <a:p>
            <a:pPr marL="0" indent="0">
              <a:buFont typeface="Arial" pitchFamily="34" charset="0"/>
              <a:buNone/>
            </a:pPr>
            <a:r>
              <a:rPr lang="en-US" sz="2800" b="1" dirty="0" smtClean="0">
                <a:solidFill>
                  <a:prstClr val="white"/>
                </a:solidFill>
              </a:rPr>
              <a:t>Other environmental benefits</a:t>
            </a:r>
          </a:p>
          <a:p>
            <a:r>
              <a:rPr lang="en-US" sz="2800" dirty="0" smtClean="0">
                <a:solidFill>
                  <a:prstClr val="white"/>
                </a:solidFill>
              </a:rPr>
              <a:t>Soil conservation</a:t>
            </a:r>
          </a:p>
          <a:p>
            <a:r>
              <a:rPr lang="en-US" sz="2800" dirty="0" smtClean="0">
                <a:solidFill>
                  <a:prstClr val="white"/>
                </a:solidFill>
              </a:rPr>
              <a:t>Water conservation</a:t>
            </a:r>
          </a:p>
          <a:p>
            <a:r>
              <a:rPr lang="en-US" sz="2800" dirty="0" smtClean="0">
                <a:solidFill>
                  <a:prstClr val="white"/>
                </a:solidFill>
              </a:rPr>
              <a:t>↓ pesticide use</a:t>
            </a:r>
          </a:p>
          <a:p>
            <a:endParaRPr lang="en-US" sz="2600" dirty="0">
              <a:solidFill>
                <a:prstClr val="black"/>
              </a:solidFill>
            </a:endParaRPr>
          </a:p>
        </p:txBody>
      </p:sp>
      <p:sp>
        <p:nvSpPr>
          <p:cNvPr id="4" name="Content Placeholder 3"/>
          <p:cNvSpPr txBox="1">
            <a:spLocks/>
          </p:cNvSpPr>
          <p:nvPr/>
        </p:nvSpPr>
        <p:spPr>
          <a:xfrm>
            <a:off x="6019800" y="1447800"/>
            <a:ext cx="2895600" cy="38401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600" b="1" dirty="0" smtClean="0">
                <a:solidFill>
                  <a:prstClr val="white"/>
                </a:solidFill>
              </a:rPr>
              <a:t>Health benefits</a:t>
            </a:r>
          </a:p>
          <a:p>
            <a:r>
              <a:rPr lang="en-US" sz="2600" dirty="0">
                <a:solidFill>
                  <a:prstClr val="white"/>
                </a:solidFill>
              </a:rPr>
              <a:t>↓ </a:t>
            </a:r>
            <a:r>
              <a:rPr lang="en-US" sz="2600" dirty="0" smtClean="0">
                <a:solidFill>
                  <a:prstClr val="white"/>
                </a:solidFill>
              </a:rPr>
              <a:t>cardiovascular disease</a:t>
            </a:r>
          </a:p>
          <a:p>
            <a:r>
              <a:rPr lang="en-US" sz="2600" dirty="0">
                <a:solidFill>
                  <a:prstClr val="white"/>
                </a:solidFill>
              </a:rPr>
              <a:t>↓ </a:t>
            </a:r>
            <a:r>
              <a:rPr lang="en-US" sz="2600" dirty="0" smtClean="0">
                <a:solidFill>
                  <a:prstClr val="white"/>
                </a:solidFill>
              </a:rPr>
              <a:t>cancer</a:t>
            </a:r>
          </a:p>
          <a:p>
            <a:r>
              <a:rPr lang="en-US" sz="2600" dirty="0">
                <a:solidFill>
                  <a:prstClr val="white"/>
                </a:solidFill>
              </a:rPr>
              <a:t>↓ </a:t>
            </a:r>
            <a:r>
              <a:rPr lang="en-US" sz="2600" dirty="0" smtClean="0">
                <a:solidFill>
                  <a:prstClr val="white"/>
                </a:solidFill>
              </a:rPr>
              <a:t>pesticide exposure</a:t>
            </a:r>
          </a:p>
          <a:p>
            <a:endParaRPr lang="en-US" sz="2600" dirty="0">
              <a:solidFill>
                <a:prstClr val="black"/>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6979" y="4191000"/>
            <a:ext cx="3408621"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44485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685800" y="457200"/>
            <a:ext cx="7772400" cy="990600"/>
          </a:xfrm>
        </p:spPr>
        <p:txBody>
          <a:bodyPr/>
          <a:lstStyle/>
          <a:p>
            <a:r>
              <a:rPr lang="en-US" b="1" dirty="0" smtClean="0">
                <a:solidFill>
                  <a:srgbClr val="FFFF00"/>
                </a:solidFill>
              </a:rPr>
              <a:t>Health </a:t>
            </a:r>
            <a:r>
              <a:rPr lang="en-US" b="1" dirty="0">
                <a:solidFill>
                  <a:srgbClr val="FFFF00"/>
                </a:solidFill>
              </a:rPr>
              <a:t>Impact Assessment</a:t>
            </a:r>
          </a:p>
        </p:txBody>
      </p:sp>
      <p:sp>
        <p:nvSpPr>
          <p:cNvPr id="215043" name="Rectangle 3"/>
          <p:cNvSpPr>
            <a:spLocks noGrp="1" noChangeArrowheads="1"/>
          </p:cNvSpPr>
          <p:nvPr>
            <p:ph type="body" idx="1"/>
          </p:nvPr>
        </p:nvSpPr>
        <p:spPr>
          <a:xfrm>
            <a:off x="381000" y="1752600"/>
            <a:ext cx="8382000" cy="4419600"/>
          </a:xfrm>
        </p:spPr>
        <p:txBody>
          <a:bodyPr/>
          <a:lstStyle/>
          <a:p>
            <a:pPr>
              <a:spcBef>
                <a:spcPts val="0"/>
              </a:spcBef>
            </a:pPr>
            <a:r>
              <a:rPr lang="en-US" sz="2800" dirty="0" smtClean="0">
                <a:solidFill>
                  <a:schemeClr val="bg1"/>
                </a:solidFill>
              </a:rPr>
              <a:t>HIAs are a tool examine potential health impacts of proposed policies and projects</a:t>
            </a:r>
          </a:p>
          <a:p>
            <a:pPr>
              <a:spcBef>
                <a:spcPts val="0"/>
              </a:spcBef>
            </a:pPr>
            <a:endParaRPr lang="en-US" sz="2800" dirty="0">
              <a:solidFill>
                <a:schemeClr val="bg1"/>
              </a:solidFill>
            </a:endParaRPr>
          </a:p>
          <a:p>
            <a:pPr>
              <a:spcBef>
                <a:spcPts val="0"/>
              </a:spcBef>
            </a:pPr>
            <a:r>
              <a:rPr lang="en-US" sz="2800" dirty="0" smtClean="0">
                <a:solidFill>
                  <a:schemeClr val="bg1"/>
                </a:solidFill>
              </a:rPr>
              <a:t>Ideally elected </a:t>
            </a:r>
            <a:r>
              <a:rPr lang="en-US" sz="2800" dirty="0">
                <a:solidFill>
                  <a:schemeClr val="bg1"/>
                </a:solidFill>
              </a:rPr>
              <a:t>officials </a:t>
            </a:r>
            <a:r>
              <a:rPr lang="en-US" sz="2800" dirty="0" smtClean="0">
                <a:solidFill>
                  <a:schemeClr val="bg1"/>
                </a:solidFill>
              </a:rPr>
              <a:t>and other decision makers  </a:t>
            </a:r>
            <a:r>
              <a:rPr lang="en-US" sz="2800" dirty="0">
                <a:solidFill>
                  <a:schemeClr val="bg1"/>
                </a:solidFill>
              </a:rPr>
              <a:t>request information on potential health consequences of projects and policies as part of their decision-making process</a:t>
            </a:r>
          </a:p>
          <a:p>
            <a:pPr>
              <a:spcBef>
                <a:spcPts val="0"/>
              </a:spcBef>
              <a:buFontTx/>
              <a:buNone/>
            </a:pPr>
            <a:endParaRPr lang="en-US" sz="2800" dirty="0">
              <a:solidFill>
                <a:schemeClr val="bg1"/>
              </a:solidFill>
            </a:endParaRPr>
          </a:p>
          <a:p>
            <a:pPr>
              <a:spcBef>
                <a:spcPts val="0"/>
              </a:spcBef>
            </a:pPr>
            <a:r>
              <a:rPr lang="en-US" sz="2800" dirty="0" smtClean="0">
                <a:solidFill>
                  <a:schemeClr val="bg1"/>
                </a:solidFill>
              </a:rPr>
              <a:t>Health </a:t>
            </a:r>
            <a:r>
              <a:rPr lang="en-US" sz="2800" dirty="0">
                <a:solidFill>
                  <a:schemeClr val="bg1"/>
                </a:solidFill>
              </a:rPr>
              <a:t>officials </a:t>
            </a:r>
            <a:r>
              <a:rPr lang="en-US" sz="2800" dirty="0" smtClean="0">
                <a:solidFill>
                  <a:schemeClr val="bg1"/>
                </a:solidFill>
              </a:rPr>
              <a:t>use HIA to</a:t>
            </a:r>
          </a:p>
          <a:p>
            <a:pPr marL="0" indent="0">
              <a:spcBef>
                <a:spcPts val="0"/>
              </a:spcBef>
              <a:buNone/>
            </a:pPr>
            <a:r>
              <a:rPr lang="en-US" sz="2800" dirty="0" smtClean="0">
                <a:solidFill>
                  <a:schemeClr val="bg1"/>
                </a:solidFill>
              </a:rPr>
              <a:t>    facilitate </a:t>
            </a:r>
            <a:r>
              <a:rPr lang="en-US" sz="2800" dirty="0">
                <a:solidFill>
                  <a:schemeClr val="bg1"/>
                </a:solidFill>
              </a:rPr>
              <a:t>their </a:t>
            </a:r>
            <a:r>
              <a:rPr lang="en-US" sz="2800" dirty="0" smtClean="0">
                <a:solidFill>
                  <a:schemeClr val="bg1"/>
                </a:solidFill>
              </a:rPr>
              <a:t>involvement</a:t>
            </a:r>
          </a:p>
          <a:p>
            <a:pPr marL="0" indent="0">
              <a:spcBef>
                <a:spcPts val="0"/>
              </a:spcBef>
              <a:buNone/>
            </a:pPr>
            <a:r>
              <a:rPr lang="en-US" sz="2800" dirty="0" smtClean="0">
                <a:solidFill>
                  <a:schemeClr val="bg1"/>
                </a:solidFill>
              </a:rPr>
              <a:t>    in policy and project decisions</a:t>
            </a:r>
            <a:endParaRPr lang="en-US" sz="2800" dirty="0">
              <a:solidFill>
                <a:schemeClr val="bg1"/>
              </a:solidFill>
            </a:endParaRPr>
          </a:p>
        </p:txBody>
      </p:sp>
      <p:pic>
        <p:nvPicPr>
          <p:cNvPr id="4" name="Picture 4" descr="ca"/>
          <p:cNvPicPr>
            <a:picLocks noChangeAspect="1" noChangeArrowheads="1"/>
          </p:cNvPicPr>
          <p:nvPr/>
        </p:nvPicPr>
        <p:blipFill>
          <a:blip r:embed="rId2" cstate="print"/>
          <a:srcRect/>
          <a:stretch>
            <a:fillRect/>
          </a:stretch>
        </p:blipFill>
        <p:spPr bwMode="auto">
          <a:xfrm>
            <a:off x="5943600" y="4642605"/>
            <a:ext cx="3189767" cy="2194130"/>
          </a:xfrm>
          <a:prstGeom prst="rect">
            <a:avLst/>
          </a:prstGeom>
          <a:noFill/>
          <a:ln w="9525">
            <a:noFill/>
            <a:miter lim="800000"/>
            <a:headEnd/>
            <a:tailEnd/>
          </a:ln>
          <a:effectLst/>
        </p:spPr>
      </p:pic>
    </p:spTree>
    <p:extLst>
      <p:ext uri="{BB962C8B-B14F-4D97-AF65-F5344CB8AC3E}">
        <p14:creationId xmlns:p14="http://schemas.microsoft.com/office/powerpoint/2010/main" val="713975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lstStyle/>
          <a:p>
            <a:r>
              <a:rPr lang="en-US" b="1" dirty="0" smtClean="0">
                <a:solidFill>
                  <a:srgbClr val="FFFF00"/>
                </a:solidFill>
              </a:rPr>
              <a:t>Examples of HIAs on</a:t>
            </a:r>
            <a:br>
              <a:rPr lang="en-US" b="1" dirty="0" smtClean="0">
                <a:solidFill>
                  <a:srgbClr val="FFFF00"/>
                </a:solidFill>
              </a:rPr>
            </a:br>
            <a:r>
              <a:rPr lang="en-US" b="1" dirty="0" smtClean="0">
                <a:solidFill>
                  <a:srgbClr val="FFFF00"/>
                </a:solidFill>
              </a:rPr>
              <a:t> Climate Change Issues</a:t>
            </a:r>
            <a:endParaRPr lang="en-US" b="1" dirty="0">
              <a:solidFill>
                <a:srgbClr val="FFFF00"/>
              </a:solidFill>
            </a:endParaRPr>
          </a:p>
        </p:txBody>
      </p:sp>
      <p:sp>
        <p:nvSpPr>
          <p:cNvPr id="3" name="Content Placeholder 2"/>
          <p:cNvSpPr>
            <a:spLocks noGrp="1"/>
          </p:cNvSpPr>
          <p:nvPr>
            <p:ph idx="1"/>
          </p:nvPr>
        </p:nvSpPr>
        <p:spPr>
          <a:xfrm>
            <a:off x="228600" y="1981200"/>
            <a:ext cx="8686800" cy="4572000"/>
          </a:xfrm>
        </p:spPr>
        <p:txBody>
          <a:bodyPr/>
          <a:lstStyle/>
          <a:p>
            <a:r>
              <a:rPr lang="en-US" sz="3000" dirty="0" smtClean="0">
                <a:solidFill>
                  <a:schemeClr val="bg1"/>
                </a:solidFill>
              </a:rPr>
              <a:t>Transportation </a:t>
            </a:r>
            <a:r>
              <a:rPr lang="en-US" sz="3000" dirty="0">
                <a:solidFill>
                  <a:schemeClr val="bg1"/>
                </a:solidFill>
              </a:rPr>
              <a:t>Policy Recommendations in </a:t>
            </a:r>
            <a:r>
              <a:rPr lang="en-US" sz="3000" dirty="0" smtClean="0">
                <a:solidFill>
                  <a:schemeClr val="bg1"/>
                </a:solidFill>
              </a:rPr>
              <a:t>Climate </a:t>
            </a:r>
            <a:r>
              <a:rPr lang="en-US" sz="3000" dirty="0">
                <a:solidFill>
                  <a:schemeClr val="bg1"/>
                </a:solidFill>
              </a:rPr>
              <a:t>and Energy Action </a:t>
            </a:r>
            <a:r>
              <a:rPr lang="en-US" sz="3000" dirty="0" smtClean="0">
                <a:solidFill>
                  <a:schemeClr val="bg1"/>
                </a:solidFill>
              </a:rPr>
              <a:t>Plan, Eugene OR </a:t>
            </a:r>
          </a:p>
          <a:p>
            <a:r>
              <a:rPr lang="en-US" sz="3000" dirty="0" smtClean="0">
                <a:solidFill>
                  <a:schemeClr val="bg1"/>
                </a:solidFill>
              </a:rPr>
              <a:t>Review of Climate Action Plan Policy Recommendations in South </a:t>
            </a:r>
            <a:r>
              <a:rPr lang="en-US" sz="3000" dirty="0">
                <a:solidFill>
                  <a:schemeClr val="bg1"/>
                </a:solidFill>
              </a:rPr>
              <a:t>Florida Region </a:t>
            </a:r>
            <a:endParaRPr lang="en-US" sz="3000" dirty="0" smtClean="0">
              <a:solidFill>
                <a:schemeClr val="bg1"/>
              </a:solidFill>
            </a:endParaRPr>
          </a:p>
          <a:p>
            <a:r>
              <a:rPr lang="en-US" sz="3000" dirty="0" smtClean="0">
                <a:solidFill>
                  <a:schemeClr val="bg1"/>
                </a:solidFill>
              </a:rPr>
              <a:t>California </a:t>
            </a:r>
            <a:r>
              <a:rPr lang="en-US" sz="3000" dirty="0">
                <a:solidFill>
                  <a:schemeClr val="bg1"/>
                </a:solidFill>
              </a:rPr>
              <a:t>Cap and Trade </a:t>
            </a:r>
            <a:r>
              <a:rPr lang="en-US" sz="3000" dirty="0" smtClean="0">
                <a:solidFill>
                  <a:schemeClr val="bg1"/>
                </a:solidFill>
              </a:rPr>
              <a:t>Rulemaking</a:t>
            </a:r>
          </a:p>
          <a:p>
            <a:r>
              <a:rPr lang="en-US" sz="3000" dirty="0" smtClean="0">
                <a:solidFill>
                  <a:schemeClr val="bg1"/>
                </a:solidFill>
              </a:rPr>
              <a:t>Urban </a:t>
            </a:r>
            <a:r>
              <a:rPr lang="en-US" sz="3000" dirty="0">
                <a:solidFill>
                  <a:schemeClr val="bg1"/>
                </a:solidFill>
              </a:rPr>
              <a:t>Forest Canopy as a </a:t>
            </a:r>
            <a:r>
              <a:rPr lang="en-US" sz="3000" dirty="0" smtClean="0">
                <a:solidFill>
                  <a:schemeClr val="bg1"/>
                </a:solidFill>
              </a:rPr>
              <a:t>Climate and Health Adaptation, Ann Arbor MI </a:t>
            </a:r>
          </a:p>
          <a:p>
            <a:r>
              <a:rPr lang="en-US" sz="3000" dirty="0" smtClean="0">
                <a:solidFill>
                  <a:schemeClr val="bg1"/>
                </a:solidFill>
              </a:rPr>
              <a:t>Heat Vulnerability in High-rise Condominiums, San Francisco </a:t>
            </a:r>
          </a:p>
          <a:p>
            <a:endParaRPr lang="en-US" sz="3000" dirty="0">
              <a:solidFill>
                <a:schemeClr val="bg1"/>
              </a:solidFill>
            </a:endParaRPr>
          </a:p>
        </p:txBody>
      </p:sp>
    </p:spTree>
    <p:extLst>
      <p:ext uri="{BB962C8B-B14F-4D97-AF65-F5344CB8AC3E}">
        <p14:creationId xmlns:p14="http://schemas.microsoft.com/office/powerpoint/2010/main" val="42734531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smtClean="0"/>
              <a:t>Conclusion</a:t>
            </a:r>
            <a:endParaRPr lang="en-US" b="1" dirty="0"/>
          </a:p>
        </p:txBody>
      </p:sp>
      <p:sp>
        <p:nvSpPr>
          <p:cNvPr id="3" name="Content Placeholder 2"/>
          <p:cNvSpPr>
            <a:spLocks noGrp="1"/>
          </p:cNvSpPr>
          <p:nvPr>
            <p:ph idx="1"/>
          </p:nvPr>
        </p:nvSpPr>
        <p:spPr>
          <a:xfrm>
            <a:off x="304800" y="1219200"/>
            <a:ext cx="8534400" cy="5410200"/>
          </a:xfrm>
        </p:spPr>
        <p:txBody>
          <a:bodyPr/>
          <a:lstStyle/>
          <a:p>
            <a:r>
              <a:rPr lang="en-US" dirty="0" smtClean="0"/>
              <a:t>Building environment policies and practices affect health </a:t>
            </a:r>
          </a:p>
          <a:p>
            <a:pPr lvl="2"/>
            <a:r>
              <a:rPr lang="en-US" dirty="0" smtClean="0"/>
              <a:t>Transportation</a:t>
            </a:r>
          </a:p>
          <a:p>
            <a:pPr lvl="2"/>
            <a:r>
              <a:rPr lang="en-US" dirty="0" smtClean="0"/>
              <a:t>Buildings</a:t>
            </a:r>
          </a:p>
          <a:p>
            <a:pPr lvl="2"/>
            <a:r>
              <a:rPr lang="en-US" dirty="0" smtClean="0"/>
              <a:t>Land use, forestry, agriculture</a:t>
            </a:r>
          </a:p>
          <a:p>
            <a:r>
              <a:rPr lang="en-US" dirty="0" smtClean="0"/>
              <a:t>Choices to promote healthy built environments also promote resilience, mitigation, and adaptation to climate change</a:t>
            </a:r>
          </a:p>
          <a:p>
            <a:pPr marL="0" indent="0">
              <a:buNone/>
            </a:pPr>
            <a:r>
              <a:rPr lang="en-US" dirty="0" smtClean="0"/>
              <a:t> </a:t>
            </a:r>
          </a:p>
          <a:p>
            <a:pPr marL="0" indent="0" algn="ctr">
              <a:buNone/>
            </a:pPr>
            <a:r>
              <a:rPr lang="en-US" sz="4800" b="1" dirty="0" smtClean="0">
                <a:solidFill>
                  <a:srgbClr val="FF0000"/>
                </a:solidFill>
              </a:rPr>
              <a:t>CO-BENEFITS</a:t>
            </a:r>
            <a:endParaRPr lang="en-US" sz="4800" b="1" dirty="0">
              <a:solidFill>
                <a:srgbClr val="FF0000"/>
              </a:solidFill>
            </a:endParaRPr>
          </a:p>
        </p:txBody>
      </p:sp>
    </p:spTree>
    <p:extLst>
      <p:ext uri="{BB962C8B-B14F-4D97-AF65-F5344CB8AC3E}">
        <p14:creationId xmlns:p14="http://schemas.microsoft.com/office/powerpoint/2010/main" val="17720139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63500" y="193675"/>
            <a:ext cx="9144000" cy="1711325"/>
          </a:xfrm>
        </p:spPr>
        <p:txBody>
          <a:bodyPr>
            <a:normAutofit fontScale="90000"/>
          </a:bodyPr>
          <a:lstStyle/>
          <a:p>
            <a:pPr eaLnBrk="1" hangingPunct="1">
              <a:defRPr/>
            </a:pPr>
            <a:r>
              <a:rPr lang="en-US" sz="4900" b="1" dirty="0" smtClean="0">
                <a:solidFill>
                  <a:srgbClr val="FFFF00"/>
                </a:solidFill>
              </a:rPr>
              <a:t>Making Healthy Places:  </a:t>
            </a:r>
            <a:r>
              <a:rPr lang="en-US" sz="4600" b="1" dirty="0" smtClean="0">
                <a:solidFill>
                  <a:srgbClr val="FFFF00"/>
                </a:solidFill>
              </a:rPr>
              <a:t/>
            </a:r>
            <a:br>
              <a:rPr lang="en-US" sz="4600" b="1" dirty="0" smtClean="0">
                <a:solidFill>
                  <a:srgbClr val="FFFF00"/>
                </a:solidFill>
              </a:rPr>
            </a:br>
            <a:r>
              <a:rPr lang="en-US" sz="3600" b="1" dirty="0" smtClean="0">
                <a:solidFill>
                  <a:srgbClr val="FFFF00"/>
                </a:solidFill>
              </a:rPr>
              <a:t>Designing and Building for Health, </a:t>
            </a:r>
            <a:br>
              <a:rPr lang="en-US" sz="3600" b="1" dirty="0" smtClean="0">
                <a:solidFill>
                  <a:srgbClr val="FFFF00"/>
                </a:solidFill>
              </a:rPr>
            </a:br>
            <a:r>
              <a:rPr lang="en-US" sz="3600" b="1" dirty="0" smtClean="0">
                <a:solidFill>
                  <a:srgbClr val="FFFF00"/>
                </a:solidFill>
              </a:rPr>
              <a:t>Well-Being, and Sustainability </a:t>
            </a:r>
          </a:p>
        </p:txBody>
      </p:sp>
      <p:sp>
        <p:nvSpPr>
          <p:cNvPr id="13316" name="Rectangle 5"/>
          <p:cNvSpPr>
            <a:spLocks noChangeArrowheads="1"/>
          </p:cNvSpPr>
          <p:nvPr/>
        </p:nvSpPr>
        <p:spPr bwMode="auto">
          <a:xfrm>
            <a:off x="3581400" y="3276600"/>
            <a:ext cx="5562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defRPr/>
            </a:pPr>
            <a:r>
              <a:rPr lang="en-US" sz="2800" dirty="0">
                <a:solidFill>
                  <a:srgbClr val="FFFFFF"/>
                </a:solidFill>
              </a:rPr>
              <a:t>Andrew Dannenberg, MD, MPH</a:t>
            </a:r>
          </a:p>
          <a:p>
            <a:pPr algn="ctr">
              <a:defRPr/>
            </a:pPr>
            <a:r>
              <a:rPr lang="en-US" sz="2800" dirty="0">
                <a:solidFill>
                  <a:srgbClr val="FFFFFF"/>
                </a:solidFill>
              </a:rPr>
              <a:t>Howard </a:t>
            </a:r>
            <a:r>
              <a:rPr lang="en-US" sz="2800" dirty="0" err="1">
                <a:solidFill>
                  <a:srgbClr val="FFFFFF"/>
                </a:solidFill>
              </a:rPr>
              <a:t>Frumkin</a:t>
            </a:r>
            <a:r>
              <a:rPr lang="en-US" sz="2800" dirty="0">
                <a:solidFill>
                  <a:srgbClr val="FFFFFF"/>
                </a:solidFill>
              </a:rPr>
              <a:t>, MD, </a:t>
            </a:r>
            <a:r>
              <a:rPr lang="en-US" sz="2800" dirty="0" err="1">
                <a:solidFill>
                  <a:srgbClr val="FFFFFF"/>
                </a:solidFill>
              </a:rPr>
              <a:t>DrPH</a:t>
            </a:r>
            <a:endParaRPr lang="en-US" sz="2800" dirty="0">
              <a:solidFill>
                <a:srgbClr val="FFFFFF"/>
              </a:solidFill>
            </a:endParaRPr>
          </a:p>
          <a:p>
            <a:pPr algn="ctr">
              <a:defRPr/>
            </a:pPr>
            <a:r>
              <a:rPr lang="en-US" sz="2800" dirty="0">
                <a:solidFill>
                  <a:srgbClr val="FFFFFF"/>
                </a:solidFill>
              </a:rPr>
              <a:t>Richard Jackson, MD, MPH</a:t>
            </a:r>
          </a:p>
          <a:p>
            <a:pPr algn="ctr">
              <a:defRPr/>
            </a:pPr>
            <a:r>
              <a:rPr lang="en-US" sz="2800" dirty="0">
                <a:solidFill>
                  <a:srgbClr val="FFFFFF"/>
                </a:solidFill>
                <a:latin typeface="Tahoma" pitchFamily="34" charset="0"/>
              </a:rPr>
              <a:t>Island Press, </a:t>
            </a:r>
            <a:r>
              <a:rPr lang="en-US" sz="2800" dirty="0" smtClean="0">
                <a:solidFill>
                  <a:srgbClr val="FFFFFF"/>
                </a:solidFill>
                <a:latin typeface="Tahoma" pitchFamily="34" charset="0"/>
              </a:rPr>
              <a:t>2011</a:t>
            </a:r>
          </a:p>
          <a:p>
            <a:pPr algn="ctr">
              <a:defRPr/>
            </a:pPr>
            <a:endParaRPr lang="en-US" sz="2800" dirty="0">
              <a:solidFill>
                <a:srgbClr val="FFFFFF"/>
              </a:solidFill>
              <a:latin typeface="Tahoma" pitchFamily="34" charset="0"/>
            </a:endParaRPr>
          </a:p>
          <a:p>
            <a:pPr algn="ctr" eaLnBrk="0" hangingPunct="0">
              <a:defRPr/>
            </a:pPr>
            <a:r>
              <a:rPr lang="en-US" sz="2400" b="1" dirty="0" smtClean="0">
                <a:solidFill>
                  <a:srgbClr val="FFFF00"/>
                </a:solidFill>
                <a:latin typeface="Tahoma" pitchFamily="34" charset="0"/>
              </a:rPr>
              <a:t>www.makinghealthyplaces.com</a:t>
            </a:r>
            <a:endParaRPr lang="en-US" sz="2400" b="1" dirty="0">
              <a:solidFill>
                <a:srgbClr val="FFFF00"/>
              </a:solidFill>
              <a:latin typeface="Tahoma" pitchFamily="34" charset="0"/>
            </a:endParaRPr>
          </a:p>
          <a:p>
            <a:pPr algn="ctr" eaLnBrk="0" hangingPunct="0">
              <a:defRPr/>
            </a:pPr>
            <a:endParaRPr lang="en-US" sz="2400" dirty="0" smtClean="0">
              <a:solidFill>
                <a:srgbClr val="FFFFFF"/>
              </a:solidFill>
              <a:latin typeface="Tahoma" pitchFamily="34" charset="0"/>
            </a:endParaRPr>
          </a:p>
          <a:p>
            <a:pPr algn="ctr">
              <a:defRPr/>
            </a:pPr>
            <a:endParaRPr lang="en-US" sz="2800" dirty="0">
              <a:solidFill>
                <a:srgbClr val="000000"/>
              </a:solidFill>
            </a:endParaRPr>
          </a:p>
        </p:txBody>
      </p:sp>
      <p:pic>
        <p:nvPicPr>
          <p:cNvPr id="3686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09800"/>
            <a:ext cx="3590499"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AutoShape 9" descr="data:image/jpg;base64,/9j/4AAQSkZJRgABAQAAAQABAAD/2wCEAAkGBhMRERUTExQWFBMUFxYWFhgYGB0cGxkiIBwVGRoeHhgXICceGxwjJRcWIC8gLykqLC0uGSMyQTwqNScrLSkBCQoKDgwOFw8PGjQkHiUpLCovNDUtLjAyNTUyLywsNTAzNSwvNSwqMTU1NDM0NS00Lyo0LjUsNS4pLiosKTApNf/AABEIADsA5AMBIgACEQEDEQH/xAAcAAACAgMBAQAAAAAAAAAAAAAABgUHAgMEAQj/xABEEAACAQMCBAMEBgYFDQAAAAABAgMABBESIQUGEzFBUWEHIoGRFDJxscHRFSNCUqHwQ3JzkqIWFyQlJjM1dIKDssLS/8QAGgEBAAMBAQEAAAAAAAAAAAAAAAEDBAUGAv/EACoRAAICAgADBwQDAAAAAAAAAAABAgMEEQUSMRMhIlGhsdEyYXGBI0GR/9oADAMBAAIRAxEAPwC8axkkCgkkADuTXrMACTsBuaTuK8UaZsDOgH3R5+p9axZmXHGjvq30Rpx8d3S1/RL3XNCA4jUufPsPzNexX1024iUD1yPvNbuD8GEQDMMyH/D6D86lKqqqyLFzWz19lo+7LKoPlrjv7sjl4jIv+9hIH7yHUPl3++u2CdXGpSCPMVsrgurYoTLGPe7svg4/+vI1p8dS3vmXr6dfxr4KfDPu1p+h30Vrt5w6hl3BGRWytCaa2iprT0woooqSAooooAooooAooooAooooAooooAooooAooooAooooAooooAooooCI5ludMWkd3OPh3P4VCcAhDTrnsMt8u1SPNn9H/wBf/pUfy/LpnXP7QK/l91eZypc2fFS6JxXsztUR1itrq0xxooor0xxQooooCL4W2mWaLwDa19A3f+fWvOZOZIbCAzz6umCq+6MnJ2G1c/DptV5KR2xj5YH4Uve23/hT/wBpF99Y8OXNW9dFJpfjZoyI6mt+S9ibs+f7SSya+1skCsykuuCSNsBdySfAUsxe3mwL6THcKucayq4/uhtX8KR4eBT3PLsZhVn6V1LI6KMkjGMgDc4znFdfInPPDhbJY31qigEr1dAZWyTu+2pW3xqGe3h2rYUFmcx+0qzsZkhm6mt0SRdKZGGLKN898qaagaoL224/ScGndfo0GPHbqz43q/F7ChBpvrxIY3lkOlI1Z2PkACT91LfK/tLs+ITGGAyCQIXw6acgEA437jI2qB9ufMPQslt1OGuWw39RcM3zOkfOqzhtJeC3ljcPnDxxzN6BsrKnwU/xFCS+uaub4OHRrJca9LtoGhdRzgnt8K3ct8zQX8Imt21LkggjDKR4MvgfH7DSD7eZA1jbkHIMwIPmCjYquuWeM3XBpYbnSTBcoGK592Vc4I9HU5x5eoNAXhd+0a0jvhYN1OuXjTZPdy6qy+9nthxXDxj2vWFrPJBJ1tcTaW0x5Gdjsc796rC44vHdcyQzwnVHJPaMp/7cIII8CCCD6is7y1SXmYpIodGusMrDII0juDQFk8O9s3DZnCdR489mkQqvxbcD7TTPx3j8VnbPcykmJApJUajuQowPHuKrT2v8g2sVn9LgjWF42QME2VwxCfV7ZBIOR4Z+EVYcUeblW5RyT0XWNSf3dcRUfDUR9mKAsEe1O0UoJUubdXwFea3eNDnt7xGMetd/HeeoLSZIGSeWSROoqwxGQlckZwm/hSfzJzvbXnDzZWoe6uJo0jVEjbCn3feYsABpxnPmPjXLeXacM4nw36VJpEPD+k74LDVhl8ASRkYzQge+A892t5KYULxzKMmKVGjfHmFbvWrivP8ABb3LWpiuZZUVXYQwNJgN2Pub0rW3EV4txi3uLRW6NkriaYjTqLA6UAO57n5n4+3HG1teYLp2inl1WsK4giaVhupyVTcDbvQDnwXmtLpmUQXUOldRaeB4l7gbM4wTvnHlUR/nOhct9Ht7u6jQkNLDCWTI74JI1fCpO24mOI288axXEGUaPM8LRH3lYZUN9bFJvKHNv6IhSw4jC9v0yyxzhS0UgJLZ1L47n+GcUA43nPFrFaJduzLHJjQpU9Ric+6E76tjt6VzcP5+WSWOKS1u7frHTG0sOEJwTgsCdJwDscVHe0Lhc030K+tFFx9EkMvTUgiRWCHKkdyNIxj97O+MGT5Z9oVrev0gWhuB9aCUaXGO4AP1sem9AM9FFFARHMttqi1Duhz8Ox/D5UqqxByNiNxVgMoIwdwaT+L8JMLZG8Z7Hy9DXnuLY0ubto/v5OvgXLXZv9DDwniyzLg7OO4/EelSFV8rEHIOCPEVIw8xTL4hvtH4ivrH4ulFRuXf5oi7h73utjhUVxrjAiUqpzIf8Pqag5+YJmGNQX+qMfx71q4dw5p3wO37TeX5mpu4m7f48dPbIrwlX47X3ImOVrbAaQ+Puj4d/wCfSoD22D/VT/2kX308wQhFCrsAMCvLmZEUtIVVBuSxAA+0nYV1sansKow8jBdZ2k3Ipnk/nRuF8Igl6PVR7mZJACQVGMgg9s5HY9/SlvnnmCPjFzELO0ZZSCrbLrkJxjITIwu/vE+J7AV9EwSJIgKFWRhsVIKn4jY1rsYIca4Vjw2+pAMN8V71oKj5/wDatZPBc2cbnU8VlbKx8yrz53+FN9n7eGkdI0sWLuyoo63ckgD+j9atXqIX05UuAGK5GQCSAcd8Eg7+hrMRDyHyoCguaxJxrjf0eNsKmYVbuqhAWkbbuC2rHn7tdXtD9nt7Fa/SZ7w3YhKjSVOVDEKSCT2zp2/Kr0CAb4ArGOZXB0kMASpwQcEbEH1HlQHz7x7jxuuA2qtkyW9x0W88BGKH+6QPtU1Y/LXLEN/wK2gmGxiyrD6yNlsMPX08RtT5017YHyrG3nR1DIyspzgqQRsSDuNu4IoQfOPCeWZrDjdrBMNxcRFWH1XXVsw9D5eB2rdzHxb6JzBLcFC4iuNekbZ90eNfRhUHwrUjxszAFWZSAwGCVJAIB8jgg/YaE7KF5q55vOOaLW2tmWPUGKrl2YjsWbAVVGc+Wd8018e5UPDuWp4GIMhCvIR21NJHkD0AAHwz41agXFYCVWYpkFlALLkZAOcZHhnB+VCDRwlAIIsDHuJ/4ik3iw/2jtP+Um+96fa80jv40BXXNEZ4VxBOIxg/RbkrDeKOwP7EmP58f3q5Z+Zraz4/cyzyBI3tYVVsFgTlW20g+AzmrPIzWJiHkPlQC5Ze0axn1iGUytHG8rKsb50qMsd1A/juSKiuNe0nhU1pIGlWYOhAh0trYkbLpI2OSN/CnlYwOwArSvD4w2sRoH/e0jPzxmgK/wCSuOJwnh9rDxBmhaXqumpThBqBCsRnScMDj7e1cfM/E4OJcQsFsP100E6ySzIDpSMEFlZ8b58Pl+1Voywq4wwDA9wRkfI1jb2qRjCKqDyUAD5CgNtFFFAFYugIwRkHuDWVFAQt3ywjboSnp3H5iuL/ACUf99fkaZ6K58+G483vl/w1xzLorWyCtuVlG7sW9BsPn3+6pqGFUGlQAB4Cs6K0U41VP0R0U2XTs+phUVzJYiWHSVlJV43UxFdasrBlYCT3TggbEHPkalaK0FQl21nfa4i6vsYtJRlRVAnkMxmjVtJZ4imwDDVnGO9eWVjeRrBEEkCgQB8OulQrz9XPvZ3DRnbuPsxTrRQCRFwm5SOJQk3SWO3SRBIBIdLXPUCtqz3aFvrDKjHpWVnwu/1RO7y6l+jhh1BjGJxLlc6WYAxZONyMinWigEtuFXEnD54XSRmyhQlyJJcdNmJBkYIchhgNg99s0foi6iM8kayMZHuTo6uAQzRdMgBhhsdQ7EHO2RmnSigFPgPC5luIpJVk2inj1F84HWZoww1t3Qrj6x2wTtWu24VeARMTIGRocgSALjruZcqDhv1ZH4b04UUAhvHcoiRuLghpmAKyaZZf1ExJI6hC4YKdmAJ3wMYO8cJ4gQMuRJkMWDgKWFoqgsB3XrDOMeHlTpivaAVbKyuxZTANKJmxoVyNSnCh9L63+thiCSME+ArSODzicTRrMgAtVCvLuVVpuoH946jpYbnPfbcU4UUAiWvDb6SMq/WjBkDECUgj/R5gwD9RmK9Xp+IzscAZriee7a5eMTSdfo6UUPsJPo8ZOtAQFUEOVk0kFnxnYCrIooCF5eEqKEdZSG1uGk0+5uoEZ/WOx7sQcnYEbbCpqiigCiiigCiiigCiiigP/9k="/>
          <p:cNvSpPr>
            <a:spLocks noChangeAspect="1" noChangeArrowheads="1"/>
          </p:cNvSpPr>
          <p:nvPr/>
        </p:nvSpPr>
        <p:spPr bwMode="auto">
          <a:xfrm>
            <a:off x="63500" y="-276225"/>
            <a:ext cx="21717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solidFill>
                <a:srgbClr val="000000"/>
              </a:solidFill>
            </a:endParaRPr>
          </a:p>
        </p:txBody>
      </p:sp>
    </p:spTree>
    <p:extLst>
      <p:ext uri="{BB962C8B-B14F-4D97-AF65-F5344CB8AC3E}">
        <p14:creationId xmlns:p14="http://schemas.microsoft.com/office/powerpoint/2010/main" val="24074122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85800" y="304800"/>
            <a:ext cx="7772400" cy="1371600"/>
          </a:xfrm>
        </p:spPr>
        <p:txBody>
          <a:bodyPr/>
          <a:lstStyle/>
          <a:p>
            <a:r>
              <a:rPr lang="en-US" altLang="en-US" dirty="0" smtClean="0">
                <a:latin typeface="Tahoma" pitchFamily="34" charset="0"/>
              </a:rPr>
              <a:t>Some Climate Change and Health Resources</a:t>
            </a:r>
          </a:p>
        </p:txBody>
      </p:sp>
      <p:sp>
        <p:nvSpPr>
          <p:cNvPr id="103427" name="Rectangle 3"/>
          <p:cNvSpPr>
            <a:spLocks noGrp="1" noChangeArrowheads="1"/>
          </p:cNvSpPr>
          <p:nvPr>
            <p:ph type="body" idx="1"/>
          </p:nvPr>
        </p:nvSpPr>
        <p:spPr>
          <a:xfrm>
            <a:off x="457200" y="1828800"/>
            <a:ext cx="8439150" cy="4648200"/>
          </a:xfrm>
        </p:spPr>
        <p:txBody>
          <a:bodyPr/>
          <a:lstStyle/>
          <a:p>
            <a:r>
              <a:rPr lang="en-US" altLang="en-US" sz="3000" u="sng" dirty="0" smtClean="0">
                <a:latin typeface="Tahoma" pitchFamily="34" charset="0"/>
              </a:rPr>
              <a:t>American Public Health Association</a:t>
            </a:r>
          </a:p>
          <a:p>
            <a:pPr lvl="1"/>
            <a:r>
              <a:rPr lang="en-US" altLang="en-US" sz="3000" dirty="0" smtClean="0">
                <a:latin typeface="Tahoma" pitchFamily="34" charset="0"/>
              </a:rPr>
              <a:t>www.apha.org</a:t>
            </a:r>
          </a:p>
          <a:p>
            <a:r>
              <a:rPr lang="en-US" altLang="en-US" sz="3000" u="sng" dirty="0" smtClean="0">
                <a:latin typeface="Tahoma" pitchFamily="34" charset="0"/>
              </a:rPr>
              <a:t>World Health Organization</a:t>
            </a:r>
          </a:p>
          <a:p>
            <a:pPr lvl="1"/>
            <a:r>
              <a:rPr lang="en-US" altLang="en-US" sz="3000" dirty="0" smtClean="0">
                <a:latin typeface="Tahoma" pitchFamily="34" charset="0"/>
              </a:rPr>
              <a:t>www.who.int</a:t>
            </a:r>
          </a:p>
          <a:p>
            <a:r>
              <a:rPr lang="en-US" altLang="en-US" sz="3000" u="sng" dirty="0" smtClean="0">
                <a:latin typeface="Tahoma" pitchFamily="34" charset="0"/>
              </a:rPr>
              <a:t>Centers for Disease Control and Prevention</a:t>
            </a:r>
          </a:p>
          <a:p>
            <a:pPr lvl="1"/>
            <a:r>
              <a:rPr lang="en-US" altLang="en-US" sz="3000" dirty="0" smtClean="0">
                <a:latin typeface="Tahoma" pitchFamily="34" charset="0"/>
              </a:rPr>
              <a:t>www.cdc.gov</a:t>
            </a:r>
          </a:p>
          <a:p>
            <a:r>
              <a:rPr lang="en-US" altLang="en-US" sz="3000" u="sng" dirty="0" smtClean="0">
                <a:latin typeface="Tahoma" pitchFamily="34" charset="0"/>
              </a:rPr>
              <a:t>US Environmental Protection Agency</a:t>
            </a:r>
          </a:p>
          <a:p>
            <a:pPr lvl="1"/>
            <a:r>
              <a:rPr lang="en-US" altLang="en-US" sz="3000" dirty="0" smtClean="0">
                <a:latin typeface="Tahoma" pitchFamily="34" charset="0"/>
              </a:rPr>
              <a:t>www.epa.gov</a:t>
            </a:r>
            <a:endParaRPr lang="en-US" altLang="en-US" sz="3400" dirty="0" smtClean="0">
              <a:latin typeface="Tahoma" pitchFamily="34" charset="0"/>
            </a:endParaRPr>
          </a:p>
        </p:txBody>
      </p:sp>
    </p:spTree>
    <p:extLst>
      <p:ext uri="{BB962C8B-B14F-4D97-AF65-F5344CB8AC3E}">
        <p14:creationId xmlns:p14="http://schemas.microsoft.com/office/powerpoint/2010/main" val="31932633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Risks of Biomass Burning</a:t>
            </a:r>
            <a:endParaRPr lang="en-US" dirty="0"/>
          </a:p>
        </p:txBody>
      </p:sp>
      <p:pic>
        <p:nvPicPr>
          <p:cNvPr id="5" name="Picture 4" descr="pu340159.f3.jpg"/>
          <p:cNvPicPr>
            <a:picLocks noChangeAspect="1"/>
          </p:cNvPicPr>
          <p:nvPr/>
        </p:nvPicPr>
        <p:blipFill rotWithShape="1">
          <a:blip r:embed="rId2" cstate="print">
            <a:extLst>
              <a:ext uri="{28A0092B-C50C-407E-A947-70E740481C1C}">
                <a14:useLocalDpi xmlns:a14="http://schemas.microsoft.com/office/drawing/2010/main" val="0"/>
              </a:ext>
            </a:extLst>
          </a:blip>
          <a:srcRect b="16924"/>
          <a:stretch/>
        </p:blipFill>
        <p:spPr>
          <a:xfrm>
            <a:off x="1143000" y="1524000"/>
            <a:ext cx="6777708" cy="4572000"/>
          </a:xfrm>
          <a:prstGeom prst="rect">
            <a:avLst/>
          </a:prstGeom>
        </p:spPr>
      </p:pic>
      <p:sp>
        <p:nvSpPr>
          <p:cNvPr id="6" name="TextBox 5"/>
          <p:cNvSpPr txBox="1"/>
          <p:nvPr/>
        </p:nvSpPr>
        <p:spPr>
          <a:xfrm>
            <a:off x="457200" y="5943600"/>
            <a:ext cx="2971800" cy="461665"/>
          </a:xfrm>
          <a:prstGeom prst="rect">
            <a:avLst/>
          </a:prstGeom>
          <a:noFill/>
        </p:spPr>
        <p:txBody>
          <a:bodyPr wrap="square" rtlCol="0">
            <a:spAutoFit/>
          </a:bodyPr>
          <a:lstStyle/>
          <a:p>
            <a:r>
              <a:rPr lang="en-US" sz="1200" dirty="0" smtClean="0"/>
              <a:t>Smith et al. Energy and Health. Ann Rev Public Health 2013; 34:159-88.</a:t>
            </a:r>
            <a:endParaRPr lang="en-US" sz="1200" dirty="0"/>
          </a:p>
        </p:txBody>
      </p:sp>
    </p:spTree>
    <p:extLst>
      <p:ext uri="{BB962C8B-B14F-4D97-AF65-F5344CB8AC3E}">
        <p14:creationId xmlns:p14="http://schemas.microsoft.com/office/powerpoint/2010/main" val="39153685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idx="1"/>
          </p:nvPr>
        </p:nvSpPr>
        <p:spPr/>
        <p:txBody>
          <a:bodyPr/>
          <a:lstStyle/>
          <a:p>
            <a:endParaRPr lang="en-US"/>
          </a:p>
        </p:txBody>
      </p:sp>
      <p:pic>
        <p:nvPicPr>
          <p:cNvPr id="6" name="Picture 5"/>
          <p:cNvPicPr>
            <a:picLocks noChangeAspect="1"/>
          </p:cNvPicPr>
          <p:nvPr/>
        </p:nvPicPr>
        <p:blipFill rotWithShape="1">
          <a:blip r:embed="rId2"/>
          <a:srcRect l="2139" r="1295"/>
          <a:stretch/>
        </p:blipFill>
        <p:spPr>
          <a:xfrm>
            <a:off x="228600" y="0"/>
            <a:ext cx="7986898" cy="6858000"/>
          </a:xfrm>
          <a:prstGeom prst="rect">
            <a:avLst/>
          </a:prstGeom>
        </p:spPr>
      </p:pic>
    </p:spTree>
    <p:extLst>
      <p:ext uri="{BB962C8B-B14F-4D97-AF65-F5344CB8AC3E}">
        <p14:creationId xmlns:p14="http://schemas.microsoft.com/office/powerpoint/2010/main" val="23572659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Triumphant Moment</a:t>
            </a:r>
            <a:endParaRPr lang="en-US" dirty="0"/>
          </a:p>
        </p:txBody>
      </p:sp>
      <p:pic>
        <p:nvPicPr>
          <p:cNvPr id="5" name="Picture 4" descr="cop71.jpg"/>
          <p:cNvPicPr>
            <a:picLocks noChangeAspect="1"/>
          </p:cNvPicPr>
          <p:nvPr/>
        </p:nvPicPr>
        <p:blipFill rotWithShape="1">
          <a:blip r:embed="rId2">
            <a:extLst>
              <a:ext uri="{28A0092B-C50C-407E-A947-70E740481C1C}">
                <a14:useLocalDpi xmlns:a14="http://schemas.microsoft.com/office/drawing/2010/main" val="0"/>
              </a:ext>
            </a:extLst>
          </a:blip>
          <a:srcRect t="14066"/>
          <a:stretch/>
        </p:blipFill>
        <p:spPr>
          <a:xfrm>
            <a:off x="1219200" y="1752600"/>
            <a:ext cx="6781800" cy="3893982"/>
          </a:xfrm>
          <a:prstGeom prst="rect">
            <a:avLst/>
          </a:prstGeom>
        </p:spPr>
      </p:pic>
    </p:spTree>
    <p:extLst>
      <p:ext uri="{BB962C8B-B14F-4D97-AF65-F5344CB8AC3E}">
        <p14:creationId xmlns:p14="http://schemas.microsoft.com/office/powerpoint/2010/main" val="1897245125"/>
      </p:ext>
    </p:extLst>
  </p:cSld>
  <p:clrMapOvr>
    <a:masterClrMapping/>
  </p:clrMapOvr>
  <p:timing>
    <p:tnLst>
      <p:par>
        <p:cTn id="1" dur="indefinite" restart="never" nodeType="tmRoot"/>
      </p:par>
    </p:tnLst>
  </p:timing>
</p:sld>
</file>

<file path=ppt/theme/theme1.xml><?xml version="1.0" encoding="utf-8"?>
<a:theme xmlns:a="http://schemas.openxmlformats.org/drawingml/2006/main" name="Univ of Washingt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HF standard slide show">
  <a:themeElements>
    <a:clrScheme name="HF standard slide show 13">
      <a:dk1>
        <a:srgbClr val="003366"/>
      </a:dk1>
      <a:lt1>
        <a:srgbClr val="FFFFFF"/>
      </a:lt1>
      <a:dk2>
        <a:srgbClr val="000099"/>
      </a:dk2>
      <a:lt2>
        <a:srgbClr val="FFFF00"/>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HF standard slide sho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F standard slide sho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F standard slide sho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F standard slide sho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F standard slide sho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F standard slide sho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F standard slide sho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F standard slide sho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F standard slide sho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F standard slide sho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F standard slide sho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F standard slide sho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F standard slide sho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HF standard slide show 13">
        <a:dk1>
          <a:srgbClr val="003366"/>
        </a:dk1>
        <a:lt1>
          <a:srgbClr val="FFFFFF"/>
        </a:lt1>
        <a:dk2>
          <a:srgbClr val="000099"/>
        </a:dk2>
        <a:lt2>
          <a:srgbClr val="FFFF00"/>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resentation-white">
  <a:themeElements>
    <a:clrScheme name="">
      <a:dk1>
        <a:srgbClr val="1F60AA"/>
      </a:dk1>
      <a:lt1>
        <a:srgbClr val="FFFFFF"/>
      </a:lt1>
      <a:dk2>
        <a:srgbClr val="000000"/>
      </a:dk2>
      <a:lt2>
        <a:srgbClr val="C9DEF5"/>
      </a:lt2>
      <a:accent1>
        <a:srgbClr val="1F60AA"/>
      </a:accent1>
      <a:accent2>
        <a:srgbClr val="71A8E5"/>
      </a:accent2>
      <a:accent3>
        <a:srgbClr val="AAAAAA"/>
      </a:accent3>
      <a:accent4>
        <a:srgbClr val="DADADA"/>
      </a:accent4>
      <a:accent5>
        <a:srgbClr val="ABB6D2"/>
      </a:accent5>
      <a:accent6>
        <a:srgbClr val="6698CF"/>
      </a:accent6>
      <a:hlink>
        <a:srgbClr val="3483DA"/>
      </a:hlink>
      <a:folHlink>
        <a:srgbClr val="1F60AA"/>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6699FF"/>
        </a:dk1>
        <a:lt1>
          <a:srgbClr val="FFFFFF"/>
        </a:lt1>
        <a:dk2>
          <a:srgbClr val="000000"/>
        </a:dk2>
        <a:lt2>
          <a:srgbClr val="FFFFFF"/>
        </a:lt2>
        <a:accent1>
          <a:srgbClr val="0066FF"/>
        </a:accent1>
        <a:accent2>
          <a:srgbClr val="3333CC"/>
        </a:accent2>
        <a:accent3>
          <a:srgbClr val="AAAAAA"/>
        </a:accent3>
        <a:accent4>
          <a:srgbClr val="DADADA"/>
        </a:accent4>
        <a:accent5>
          <a:srgbClr val="AAB8FF"/>
        </a:accent5>
        <a:accent6>
          <a:srgbClr val="2D2DB9"/>
        </a:accent6>
        <a:hlink>
          <a:srgbClr val="0066FF"/>
        </a:hlink>
        <a:folHlink>
          <a:srgbClr val="6666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pscaa_presentation_template_2013_RW_v0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Univ of Washington</Template>
  <TotalTime>11262</TotalTime>
  <Words>2658</Words>
  <Application>Microsoft Office PowerPoint</Application>
  <PresentationFormat>On-screen Show (4:3)</PresentationFormat>
  <Paragraphs>387</Paragraphs>
  <Slides>66</Slides>
  <Notes>16</Notes>
  <HiddenSlides>0</HiddenSlides>
  <MMClips>0</MMClips>
  <ScaleCrop>false</ScaleCrop>
  <HeadingPairs>
    <vt:vector size="6" baseType="variant">
      <vt:variant>
        <vt:lpstr>Fonts Used</vt:lpstr>
      </vt:variant>
      <vt:variant>
        <vt:i4>11</vt:i4>
      </vt:variant>
      <vt:variant>
        <vt:lpstr>Theme</vt:lpstr>
      </vt:variant>
      <vt:variant>
        <vt:i4>22</vt:i4>
      </vt:variant>
      <vt:variant>
        <vt:lpstr>Slide Titles</vt:lpstr>
      </vt:variant>
      <vt:variant>
        <vt:i4>66</vt:i4>
      </vt:variant>
    </vt:vector>
  </HeadingPairs>
  <TitlesOfParts>
    <vt:vector size="99" baseType="lpstr">
      <vt:lpstr>Arial</vt:lpstr>
      <vt:lpstr>Arial Black</vt:lpstr>
      <vt:lpstr>Arial Narrow</vt:lpstr>
      <vt:lpstr>Calibri</vt:lpstr>
      <vt:lpstr>Goudy Old Style</vt:lpstr>
      <vt:lpstr>Tahoma</vt:lpstr>
      <vt:lpstr>Times New Roman</vt:lpstr>
      <vt:lpstr>Verdana</vt:lpstr>
      <vt:lpstr>Wingdings</vt:lpstr>
      <vt:lpstr>Wingdings 2</vt:lpstr>
      <vt:lpstr>Wingdings 3</vt:lpstr>
      <vt:lpstr>Univ of Washington</vt:lpstr>
      <vt:lpstr>Office Theme</vt:lpstr>
      <vt:lpstr>1_Office Theme</vt:lpstr>
      <vt:lpstr>2_Office Theme</vt:lpstr>
      <vt:lpstr>presentation-white</vt:lpstr>
      <vt:lpstr>3_Office Theme</vt:lpstr>
      <vt:lpstr>4_Office Theme</vt:lpstr>
      <vt:lpstr>2_pscaa_presentation_template_2013_RW_v03</vt:lpstr>
      <vt:lpstr>5_Office Theme</vt:lpstr>
      <vt:lpstr>6_Office Theme</vt:lpstr>
      <vt:lpstr>Default Design</vt:lpstr>
      <vt:lpstr>1_HF standard slide show</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How Climate Change Mitigation Affects Health</vt:lpstr>
      <vt:lpstr>Overview: Key Questions</vt:lpstr>
      <vt:lpstr>Emissions and Risks</vt:lpstr>
      <vt:lpstr>PowerPoint Presentation</vt:lpstr>
      <vt:lpstr>Energy Use Over Time</vt:lpstr>
      <vt:lpstr>PowerPoint Presentation</vt:lpstr>
      <vt:lpstr>Risks of Biomass Burning</vt:lpstr>
      <vt:lpstr>PowerPoint Presentation</vt:lpstr>
      <vt:lpstr>A Triumphant Moment</vt:lpstr>
      <vt:lpstr> But Also Precarious</vt:lpstr>
      <vt:lpstr>More Leverage is Needed Now</vt:lpstr>
      <vt:lpstr>And Through 2050 </vt:lpstr>
      <vt:lpstr>Mitigation Impacts: More than SCC </vt:lpstr>
      <vt:lpstr>“A Better World” – Costs &amp; Benefits</vt:lpstr>
      <vt:lpstr>General Approach</vt:lpstr>
      <vt:lpstr>Food and Agriculture</vt:lpstr>
      <vt:lpstr>Electricity Generation</vt:lpstr>
      <vt:lpstr>Transport</vt:lpstr>
      <vt:lpstr>PowerPoint Presentation</vt:lpstr>
      <vt:lpstr>PowerPoint Presentation</vt:lpstr>
      <vt:lpstr>Tradeoffs, e.g. Travel Time</vt:lpstr>
      <vt:lpstr>Diversity of Approaches</vt:lpstr>
      <vt:lpstr>Summary of Findings</vt:lpstr>
      <vt:lpstr>Communicating via a Public Health Frame</vt:lpstr>
      <vt:lpstr>Complex Pathways</vt:lpstr>
      <vt:lpstr>PowerPoint Presentation</vt:lpstr>
      <vt:lpstr>Economic Perspective</vt:lpstr>
      <vt:lpstr>Other Advantages</vt:lpstr>
      <vt:lpstr>Where We Need to Go</vt:lpstr>
      <vt:lpstr>PowerPoint Presentation</vt:lpstr>
      <vt:lpstr>Overview</vt:lpstr>
      <vt:lpstr>Puget Sound Clean Air Agency</vt:lpstr>
      <vt:lpstr>PowerPoint Presentation</vt:lpstr>
      <vt:lpstr>PowerPoint Presentation</vt:lpstr>
      <vt:lpstr>PowerPoint Presentation</vt:lpstr>
      <vt:lpstr>PowerPoint Presentation</vt:lpstr>
      <vt:lpstr>Annual Public Health Cost due to Transportation Air Pollution</vt:lpstr>
      <vt:lpstr>Burden not evenly borne</vt:lpstr>
      <vt:lpstr>PowerPoint Presentation</vt:lpstr>
      <vt:lpstr>PowerPoint Presentation</vt:lpstr>
      <vt:lpstr>Address Adequacy of Targets </vt:lpstr>
      <vt:lpstr>How to get there (an example)</vt:lpstr>
      <vt:lpstr>How to get there (an example)</vt:lpstr>
      <vt:lpstr>PowerPoint Presentation</vt:lpstr>
      <vt:lpstr>Thank you for your attention</vt:lpstr>
      <vt:lpstr>Health Benefits of  Climate Change Policies:  A Built Environment Perspective</vt:lpstr>
      <vt:lpstr>Built Environment</vt:lpstr>
      <vt:lpstr>PowerPoint Presentation</vt:lpstr>
      <vt:lpstr>PowerPoint Presentation</vt:lpstr>
      <vt:lpstr>PowerPoint Presentation</vt:lpstr>
      <vt:lpstr>Transportation Links to GHG emissions and climate change</vt:lpstr>
      <vt:lpstr>Built Environment Strategies to Improve Transportation and Health</vt:lpstr>
      <vt:lpstr>Potential Transportation Impacts</vt:lpstr>
      <vt:lpstr>Buildings Links to GHG emissions and climate change</vt:lpstr>
      <vt:lpstr>Built Environment Strategies to Improve Buildings and Health</vt:lpstr>
      <vt:lpstr>Buildings Green energy-efficient design</vt:lpstr>
      <vt:lpstr>Impacts of Green Buildings</vt:lpstr>
      <vt:lpstr>Land Use, Agriculture, and Forestry Links to GHG emissions and climate change</vt:lpstr>
      <vt:lpstr>Built Environment Strategies to Improve Land Use, Forestry, Agriculture, and Health</vt:lpstr>
      <vt:lpstr>Impacts of Healthy Urban Design</vt:lpstr>
      <vt:lpstr>Potential Impacts of Healthy Agriculture</vt:lpstr>
      <vt:lpstr>Health Impact Assessment</vt:lpstr>
      <vt:lpstr>Examples of HIAs on  Climate Change Issues</vt:lpstr>
      <vt:lpstr>Conclusion</vt:lpstr>
      <vt:lpstr>Making Healthy Places:   Designing and Building for Health,  Well-Being, and Sustainability </vt:lpstr>
      <vt:lpstr>Some Climate Change and Health Resources</vt:lpstr>
    </vt:vector>
  </TitlesOfParts>
  <Company>UW Medicine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Whiteside, Lauren K</dc:creator>
  <cp:lastModifiedBy>mary lee benner</cp:lastModifiedBy>
  <cp:revision>235</cp:revision>
  <dcterms:created xsi:type="dcterms:W3CDTF">2015-06-08T18:57:34Z</dcterms:created>
  <dcterms:modified xsi:type="dcterms:W3CDTF">2017-02-01T19:06:05Z</dcterms:modified>
</cp:coreProperties>
</file>